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66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30.xml" ContentType="application/vnd.openxmlformats-officedocument.presentationml.notesSlide+xml"/>
  <Override PartName="/ppt/slides/slide22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notesSlides/notesSlide28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29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1.xml" ContentType="application/vnd.openxmlformats-officedocument.presentationml.slide+xml"/>
  <Override PartName="/ppt/slides/slide38.xml" ContentType="application/vnd.openxmlformats-officedocument.presentationml.slide+xml"/>
  <Override PartName="/ppt/slides/slide28.xml" ContentType="application/vnd.openxmlformats-officedocument.presentationml.slide+xml"/>
  <Override PartName="/ppt/slides/slide43.xml" ContentType="application/vnd.openxmlformats-officedocument.presentationml.slide+xml"/>
  <Override PartName="/ppt/notesSlides/notesSlide46.xml" ContentType="application/vnd.openxmlformats-officedocument.presentationml.notes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notesSlides/notesSlide61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s/slide17.xml" ContentType="application/vnd.openxmlformats-officedocument.presentationml.slide+xml"/>
  <Override PartName="/ppt/slides/slide58.xml" ContentType="application/vnd.openxmlformats-officedocument.presentationml.sl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4.xml" ContentType="application/vnd.openxmlformats-officedocument.presentationml.notesSlide+xml"/>
  <Override PartName="/ppt/slides/slide7.xml" ContentType="application/vnd.openxmlformats-officedocument.presentationml.slide+xml"/>
  <Override PartName="/ppt/slides/slide41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49.xml" ContentType="application/vnd.openxmlformats-officedocument.presentationml.notesSlide+xml"/>
  <Override PartName="/ppt/slides/slide20.xml" ContentType="application/vnd.openxmlformats-officedocument.presentationml.slide+xml"/>
  <Override PartName="/ppt/slides/slide47.xml" ContentType="application/vnd.openxmlformats-officedocument.presentationml.slide+xml"/>
  <Override PartName="/ppt/slides/slide32.xml" ContentType="application/vnd.openxmlformats-officedocument.presentationml.slide+xml"/>
  <Override PartName="/ppt/slides/slide6.xml" ContentType="application/vnd.openxmlformats-officedocument.presentationml.slide+xml"/>
  <Override PartName="/ppt/charts/style1.xml" ContentType="application/vnd.ms-office.chartstyl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viewProps.xml" ContentType="application/vnd.openxmlformats-officedocument.presentationml.viewProps+xml"/>
  <Override PartName="/ppt/charts/colors1.xml" ContentType="application/vnd.ms-office.chartcolorstyle+xml"/>
  <Override PartName="/ppt/slides/slide10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ppt/slideLayouts/slideLayout8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53.xml" ContentType="application/vnd.openxmlformats-officedocument.presentationml.notesSlide+xml"/>
  <Override PartName="/ppt/slides/slide3.xml" ContentType="application/vnd.openxmlformats-officedocument.presentationml.slide+xml"/>
  <Override PartName="/ppt/theme/theme1.xml" ContentType="application/vnd.openxmlformats-officedocument.theme+xml"/>
  <Override PartName="/ppt/notesSlides/notesSlide15.xml" ContentType="application/vnd.openxmlformats-officedocument.presentationml.notesSlide+xml"/>
  <Override PartName="/ppt/slides/slide13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65.xml" ContentType="application/vnd.openxmlformats-officedocument.presentationml.slide+xml"/>
  <Override PartName="/ppt/slides/slide23.xml" ContentType="application/vnd.openxmlformats-officedocument.presentationml.slide+xml"/>
  <Override PartName="/ppt/notesSlides/notesSlide40.xml" ContentType="application/vnd.openxmlformats-officedocument.presentationml.notesSlide+xml"/>
  <Override PartName="/ppt/slides/slide56.xml" ContentType="application/vnd.openxmlformats-officedocument.presentationml.slide+xml"/>
  <Override PartName="/ppt/slides/slide1.xml" ContentType="application/vnd.openxmlformats-officedocument.presentationml.slide+xml"/>
  <Override PartName="/ppt/slides/slide25.xml" ContentType="application/vnd.openxmlformats-officedocument.presentationml.slide+xml"/>
  <Override PartName="/ppt/notesSlides/notesSlide27.xml" ContentType="application/vnd.openxmlformats-officedocument.presentationml.notesSlide+xml"/>
  <Override PartName="/ppt/presProps.xml" ContentType="application/vnd.openxmlformats-officedocument.presentationml.presProps+xml"/>
  <Override PartName="/ppt/slides/slide21.xml" ContentType="application/vnd.openxmlformats-officedocument.presentationml.slide+xml"/>
  <Override PartName="/ppt/slides/slide61.xml" ContentType="application/vnd.openxmlformats-officedocument.presentationml.slide+xml"/>
  <Override PartName="/ppt/slides/slide26.xml" ContentType="application/vnd.openxmlformats-officedocument.presentationml.slide+xml"/>
  <Override PartName="/ppt/theme/theme2.xml" ContentType="application/vnd.openxmlformats-officedocument.them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24.xml" ContentType="application/vnd.openxmlformats-officedocument.presentationml.slide+xml"/>
  <Override PartName="/ppt/slides/slide40.xml" ContentType="application/vnd.openxmlformats-officedocument.presentationml.slide+xml"/>
  <Override PartName="/ppt/notesSlides/notesSlide47.xml" ContentType="application/vnd.openxmlformats-officedocument.presentationml.notes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49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63.xml" ContentType="application/vnd.openxmlformats-officedocument.presentationml.slide+xml"/>
  <Override PartName="/ppt/presentation.xml" ContentType="application/vnd.openxmlformats-officedocument.presentationml.presentation.main+xml"/>
  <Override PartName="/ppt/slides/slide42.xml" ContentType="application/vnd.openxmlformats-officedocument.presentationml.slide+xml"/>
  <Override PartName="/ppt/slides/slide44.xml" ContentType="application/vnd.openxmlformats-officedocument.presentationml.slide+xml"/>
  <Override PartName="/ppt/notesSlides/notesSlide48.xml" ContentType="application/vnd.openxmlformats-officedocument.presentationml.notesSlide+xml"/>
  <Override PartName="/ppt/slides/slide45.xml" ContentType="application/vnd.openxmlformats-officedocument.presentationml.slide+xml"/>
  <Override PartName="/ppt/slides/slide53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notesSlides/notesSlide6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50.xml" ContentType="application/vnd.openxmlformats-officedocument.presentationml.slide+xml"/>
  <Override PartName="/ppt/slides/slide8.xml" ContentType="application/vnd.openxmlformats-officedocument.presentationml.slide+xml"/>
  <Override PartName="/ppt/slides/slide51.xml" ContentType="application/vnd.openxmlformats-officedocument.presentationml.slide+xml"/>
  <Override PartName="/ppt/notesSlides/notesSlide34.xml" ContentType="application/vnd.openxmlformats-officedocument.presentationml.notesSlide+xml"/>
  <Override PartName="/ppt/slides/slide57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52.xml" ContentType="application/vnd.openxmlformats-officedocument.presentationml.slide+xml"/>
  <Override PartName="/ppt/slides/slide55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62.xml" ContentType="application/vnd.openxmlformats-officedocument.presentationml.slide+xml"/>
  <Override PartName="/ppt/slides/slide64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66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70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</p:sldIdLst>
  <p:sldSz cx="12192000" cy="6858000"/>
  <p:notesSz cx="6858000" cy="9144000"/>
  <p:defaultTextStyle>
    <a:defPPr>
      <a:defRPr lang="en-US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slide" Target="slides/slide52.xml"/><Relationship Id="rId56" Type="http://schemas.openxmlformats.org/officeDocument/2006/relationships/slide" Target="slides/slide53.xml"/><Relationship Id="rId57" Type="http://schemas.openxmlformats.org/officeDocument/2006/relationships/slide" Target="slides/slide54.xml"/><Relationship Id="rId58" Type="http://schemas.openxmlformats.org/officeDocument/2006/relationships/slide" Target="slides/slide55.xml"/><Relationship Id="rId59" Type="http://schemas.openxmlformats.org/officeDocument/2006/relationships/slide" Target="slides/slide56.xml"/><Relationship Id="rId60" Type="http://schemas.openxmlformats.org/officeDocument/2006/relationships/slide" Target="slides/slide57.xml"/><Relationship Id="rId61" Type="http://schemas.openxmlformats.org/officeDocument/2006/relationships/slide" Target="slides/slide58.xml"/><Relationship Id="rId62" Type="http://schemas.openxmlformats.org/officeDocument/2006/relationships/slide" Target="slides/slide59.xml"/><Relationship Id="rId63" Type="http://schemas.openxmlformats.org/officeDocument/2006/relationships/slide" Target="slides/slide60.xml"/><Relationship Id="rId64" Type="http://schemas.openxmlformats.org/officeDocument/2006/relationships/slide" Target="slides/slide61.xml"/><Relationship Id="rId65" Type="http://schemas.openxmlformats.org/officeDocument/2006/relationships/slide" Target="slides/slide62.xml"/><Relationship Id="rId66" Type="http://schemas.openxmlformats.org/officeDocument/2006/relationships/slide" Target="slides/slide63.xml"/><Relationship Id="rId67" Type="http://schemas.openxmlformats.org/officeDocument/2006/relationships/slide" Target="slides/slide64.xml"/><Relationship Id="rId68" Type="http://schemas.openxmlformats.org/officeDocument/2006/relationships/slide" Target="slides/slide65.xml"/><Relationship Id="rId69" Type="http://schemas.openxmlformats.org/officeDocument/2006/relationships/slide" Target="slides/slide66.xml"/><Relationship Id="rId70" Type="http://schemas.openxmlformats.org/officeDocument/2006/relationships/notesMaster" Target="notesMasters/notesMaster1.xml"/><Relationship Id="rId71" Type="http://schemas.openxmlformats.org/officeDocument/2006/relationships/presProps" Target="presProps.xml" /><Relationship Id="rId72" Type="http://schemas.openxmlformats.org/officeDocument/2006/relationships/tableStyles" Target="tableStyles.xml" /><Relationship Id="rId73" Type="http://schemas.openxmlformats.org/officeDocument/2006/relationships/viewProps" Target="viewProps.xml" 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 /><Relationship Id="rId2" Type="http://schemas.microsoft.com/office/2011/relationships/chartStyle" Target="style1.xml" /><Relationship Id="rId3" Type="http://schemas.microsoft.com/office/2011/relationships/chartColorStyle" Target="colors1.xml"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mc="http://schemas.openxmlformats.org/markup-compatibility/2006" xmlns:c15="http://schemas.microsoft.com/office/drawing/2012/chart" xmlns:c14="http://schemas.microsoft.com/office/drawing/2007/8/2/chart" xmlns:c16r2="http://schemas.microsoft.com/office/drawing/2015/06/chart">
  <c:date1904 val="0"/>
  <c:lang val="en-US"/>
  <c:roundedCorners val="0"/>
  <mc:AlternateContent>
    <mc:Choice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 bwMode="auto">
        <a:prstGeom prst="rect">
          <a:avLst/>
        </a:prstGeom>
        <a:noFill/>
        <a:ln>
          <a:noFill/>
        </a:ln>
      </c:spPr>
    </c:floor>
    <c:sideWall>
      <c:thickness val="0"/>
      <c:spPr bwMode="auto">
        <a:prstGeom prst="rect">
          <a:avLst/>
        </a:prstGeom>
        <a:noFill/>
        <a:ln>
          <a:noFill/>
        </a:ln>
      </c:spPr>
    </c:sideWall>
    <c:backWall>
      <c:thickness val="0"/>
      <c:spPr bwMode="auto">
        <a:prstGeom prst="rect">
          <a:avLst/>
        </a:prstGeom>
        <a:noFill/>
        <a:ln>
          <a:noFill/>
        </a:ln>
      </c:spPr>
    </c:backWall>
    <c:plotArea>
      <c:layout>
        <c:manualLayout>
          <c:layoutTarget val="inner"/>
          <c:xMode val="edge"/>
          <c:yMode val="edge"/>
          <c:x val="-0.548140"/>
          <c:y val="0.046370"/>
          <c:w val="0.857010"/>
          <c:h val="0.662190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Gold</c:v>
                </c:pt>
              </c:strCache>
            </c:strRef>
          </c:tx>
          <c:spPr bwMode="auto">
            <a:prstGeom prst="rect">
              <a:avLst/>
            </a:prstGeom>
            <a:solidFill>
              <a:schemeClr val="accent1"/>
            </a:solidFill>
            <a:ln>
              <a:noFill/>
            </a:ln>
          </c:spPr>
          <c:invertIfNegative val="0"/>
          <c:dLbls>
            <c:showBubbleSize val="0"/>
            <c:showCatName val="0"/>
            <c:showLeaderLines val="0"/>
            <c:showLegendKey val="0"/>
            <c:showPercent val="0"/>
            <c:showSerName val="0"/>
            <c:showVal val="0"/>
            <c:spPr bwMode="auto">
              <a:prstGeom prst="rect">
                <a:avLst/>
              </a:prstGeom>
              <a:noFill/>
              <a:ln>
                <a:noFill/>
              </a:ln>
            </c:spPr>
            <c:txPr>
              <a:bodyPr/>
              <a:p>
                <a:pPr>
                  <a:defRPr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/>
              </a:p>
            </c:txPr>
          </c:dLbls>
          <c:cat>
            <c:strRef>
              <c:f>Sheet1!$A$2:$A$7</c:f>
              <c:strCache>
                <c:ptCount val="6"/>
                <c:pt idx="0">
                  <c:v>USA</c:v>
                </c:pt>
                <c:pt idx="1">
                  <c:v>CHN</c:v>
                </c:pt>
                <c:pt idx="2">
                  <c:v>RUS</c:v>
                </c:pt>
                <c:pt idx="3">
                  <c:v>GBR</c:v>
                </c:pt>
                <c:pt idx="4">
                  <c:v>GER</c:v>
                </c:pt>
                <c:pt idx="5">
                  <c:v>JPN</c:v>
                </c:pt>
              </c:strCache>
            </c:strRef>
          </c:cat>
          <c:val>
            <c:numRef>
              <c:f>Sheet1!$B$2:$B$7</c:f>
              <c:numCache>
                <c:ptCount val="6"/>
                <c:pt idx="0" formatCode="General">
                  <c:v>46</c:v>
                </c:pt>
                <c:pt idx="1" formatCode="General">
                  <c:v>38</c:v>
                </c:pt>
                <c:pt idx="2" formatCode="General">
                  <c:v>24</c:v>
                </c:pt>
                <c:pt idx="3" formatCode="General">
                  <c:v>29</c:v>
                </c:pt>
                <c:pt idx="4" formatCode="General">
                  <c:v>11</c:v>
                </c:pt>
                <c:pt idx="5" formatCode="General">
                  <c:v>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Silver</c:v>
                </c:pt>
              </c:strCache>
            </c:strRef>
          </c:tx>
          <c:spPr bwMode="auto">
            <a:prstGeom prst="rect">
              <a:avLst/>
            </a:prstGeom>
            <a:solidFill>
              <a:schemeClr val="accent2"/>
            </a:solidFill>
            <a:ln>
              <a:noFill/>
            </a:ln>
          </c:spPr>
          <c:invertIfNegative val="0"/>
          <c:dLbls>
            <c:showBubbleSize val="0"/>
            <c:showCatName val="0"/>
            <c:showLeaderLines val="0"/>
            <c:showLegendKey val="0"/>
            <c:showPercent val="0"/>
            <c:showSerName val="0"/>
            <c:showVal val="0"/>
            <c:spPr bwMode="auto">
              <a:prstGeom prst="rect">
                <a:avLst/>
              </a:prstGeom>
              <a:noFill/>
              <a:ln>
                <a:noFill/>
              </a:ln>
            </c:spPr>
            <c:txPr>
              <a:bodyPr/>
              <a:p>
                <a:pPr>
                  <a:defRPr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/>
              </a:p>
            </c:txPr>
          </c:dLbls>
          <c:cat>
            <c:strRef>
              <c:f>Sheet1!$A$2:$A$7</c:f>
              <c:strCache>
                <c:ptCount val="6"/>
                <c:pt idx="0">
                  <c:v>USA</c:v>
                </c:pt>
                <c:pt idx="1">
                  <c:v>CHN</c:v>
                </c:pt>
                <c:pt idx="2">
                  <c:v>RUS</c:v>
                </c:pt>
                <c:pt idx="3">
                  <c:v>GBR</c:v>
                </c:pt>
                <c:pt idx="4">
                  <c:v>GER</c:v>
                </c:pt>
                <c:pt idx="5">
                  <c:v>JPN</c:v>
                </c:pt>
              </c:strCache>
            </c:strRef>
          </c:cat>
          <c:val>
            <c:numRef>
              <c:f>Sheet1!$C$2:$C$7</c:f>
              <c:numCache>
                <c:ptCount val="6"/>
                <c:pt idx="0" formatCode="General">
                  <c:v>29</c:v>
                </c:pt>
                <c:pt idx="1" formatCode="General">
                  <c:v>27</c:v>
                </c:pt>
                <c:pt idx="2" formatCode="General">
                  <c:v>26</c:v>
                </c:pt>
                <c:pt idx="3" formatCode="General">
                  <c:v>17</c:v>
                </c:pt>
                <c:pt idx="4" formatCode="General">
                  <c:v>19</c:v>
                </c:pt>
                <c:pt idx="5" formatCode="General">
                  <c:v>14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Bronze</c:v>
                </c:pt>
              </c:strCache>
            </c:strRef>
          </c:tx>
          <c:spPr bwMode="auto">
            <a:prstGeom prst="rect">
              <a:avLst/>
            </a:prstGeom>
            <a:solidFill>
              <a:schemeClr val="accent3"/>
            </a:solidFill>
            <a:ln>
              <a:noFill/>
            </a:ln>
          </c:spPr>
          <c:invertIfNegative val="0"/>
          <c:dLbls>
            <c:showBubbleSize val="0"/>
            <c:showCatName val="0"/>
            <c:showLeaderLines val="0"/>
            <c:showLegendKey val="0"/>
            <c:showPercent val="0"/>
            <c:showSerName val="0"/>
            <c:showVal val="0"/>
            <c:spPr bwMode="auto">
              <a:prstGeom prst="rect">
                <a:avLst/>
              </a:prstGeom>
              <a:noFill/>
              <a:ln>
                <a:noFill/>
              </a:ln>
            </c:spPr>
            <c:txPr>
              <a:bodyPr/>
              <a:p>
                <a:pPr>
                  <a:defRPr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/>
              </a:p>
            </c:txPr>
          </c:dLbls>
          <c:cat>
            <c:strRef>
              <c:f>Sheet1!$A$2:$A$7</c:f>
              <c:strCache>
                <c:ptCount val="6"/>
                <c:pt idx="0">
                  <c:v>USA</c:v>
                </c:pt>
                <c:pt idx="1">
                  <c:v>CHN</c:v>
                </c:pt>
                <c:pt idx="2">
                  <c:v>RUS</c:v>
                </c:pt>
                <c:pt idx="3">
                  <c:v>GBR</c:v>
                </c:pt>
                <c:pt idx="4">
                  <c:v>GER</c:v>
                </c:pt>
                <c:pt idx="5">
                  <c:v>JPN</c:v>
                </c:pt>
              </c:strCache>
            </c:strRef>
          </c:cat>
          <c:val>
            <c:numRef>
              <c:f>Sheet1!$D$2:$D$7</c:f>
              <c:numCache>
                <c:ptCount val="6"/>
                <c:pt idx="0" formatCode="General">
                  <c:v>29</c:v>
                </c:pt>
                <c:pt idx="1" formatCode="General">
                  <c:v>23</c:v>
                </c:pt>
                <c:pt idx="2" formatCode="General">
                  <c:v>32</c:v>
                </c:pt>
                <c:pt idx="3" formatCode="General">
                  <c:v>19</c:v>
                </c:pt>
                <c:pt idx="4" formatCode="General">
                  <c:v>14</c:v>
                </c:pt>
                <c:pt idx="5" formatCode="General">
                  <c:v>17</c:v>
                </c:pt>
              </c:numCache>
            </c:numRef>
          </c:val>
        </c:ser>
        <c:dLbls>
          <c:showBubbleSize val="0"/>
          <c:showCatName val="0"/>
          <c:showLeaderLines val="0"/>
          <c:showLegendKey val="0"/>
          <c:showPercent val="0"/>
          <c:showSerName val="0"/>
          <c:showVal val="0"/>
          <c:spPr bwMode="auto">
            <a:prstGeom prst="rect">
              <a:avLst/>
            </a:prstGeom>
            <a:noFill/>
            <a:ln>
              <a:noFill/>
            </a:ln>
          </c:spPr>
          <c:txPr>
            <a:bodyPr/>
            <a:p>
              <a: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/>
            </a:p>
          </c:txPr>
        </c:dLbls>
        <c:gapWidth val="150"/>
        <c:shape val="box"/>
        <c:axId val="1001"/>
        <c:axId val="1002"/>
        <c:axId val="1003"/>
      </c:bar3DChart>
      <c:catAx>
        <c:axId val="100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 bwMode="auto">
          <a:prstGeom prst="rect">
            <a:avLst/>
          </a:prstGeom>
          <a:noFill/>
          <a:ln>
            <a:noFill/>
          </a:ln>
        </c:spPr>
        <c:txPr>
          <a:bodyPr/>
          <a:p>
            <a: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/>
          </a:p>
        </c:txPr>
        <c:crossAx val="1002"/>
        <c:crosses val="autoZero"/>
        <c:auto val="1"/>
        <c:lblAlgn val="ctr"/>
        <c:lblOffset val="100"/>
        <c:noMultiLvlLbl val="0"/>
      </c:catAx>
      <c:valAx>
        <c:axId val="1002"/>
        <c:scaling>
          <c:orientation val="minMax"/>
        </c:scaling>
        <c:delete val="0"/>
        <c:axPos val="l"/>
        <c:majorGridlines>
          <c:spPr bwMode="auto">
            <a:prstGeom prst="rect">
              <a:avLst/>
            </a:prstGeom>
            <a:noFill/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 bwMode="auto">
          <a:prstGeom prst="rect">
            <a:avLst/>
          </a:prstGeom>
          <a:noFill/>
          <a:ln>
            <a:noFill/>
          </a:ln>
        </c:spPr>
        <c:txPr>
          <a:bodyPr/>
          <a:p>
            <a: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/>
          </a:p>
        </c:txPr>
        <c:crossAx val="1001"/>
        <c:crosses val="autoZero"/>
        <c:crossBetween val="between"/>
      </c:valAx>
      <c:serAx>
        <c:axId val="1003"/>
        <c:scaling>
          <c:orientation val="minMax"/>
        </c:scaling>
        <c:delete val="0"/>
        <c:axPos val="b"/>
        <c:majorTickMark val="out"/>
        <c:minorTickMark val="none"/>
        <c:tickLblPos val="nextTo"/>
        <c:spPr bwMode="auto">
          <a:prstGeom prst="rect">
            <a:avLst/>
          </a:prstGeom>
          <a:noFill/>
          <a:ln>
            <a:noFill/>
          </a:ln>
        </c:spPr>
        <c:txPr>
          <a:bodyPr/>
          <a:p>
            <a: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/>
          </a:p>
        </c:txPr>
        <c:crossAx val="1001"/>
        <c:crosses val="autoZero"/>
      </c:serAx>
      <c:spPr bwMode="auto">
        <a:prstGeom prst="rect">
          <a:avLst/>
        </a:prstGeom>
        <a:noFill/>
        <a:ln>
          <a:noFill/>
        </a:ln>
      </c:spPr>
    </c:plotArea>
    <c:legend>
      <c:legendPos val="b"/>
      <c:layout/>
      <c:overlay val="0"/>
      <c:spPr bwMode="auto">
        <a:prstGeom prst="rect">
          <a:avLst/>
        </a:prstGeom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 bwMode="auto">
    <a:xfrm rot="0">
      <a:off x="161272" y="1520415"/>
      <a:ext cx="5472000" cy="3204000"/>
    </a:xfrm>
  </c:spPr>
  <c:txPr>
    <a:bodyPr/>
    <a:p>
      <a:pPr>
        <a:defRPr sz="1000">
          <a:solidFill>
            <a:schemeClr val="tx1"/>
          </a:solidFill>
          <a:latin typeface="+mn-lt"/>
          <a:ea typeface="+mn-ea"/>
          <a:cs typeface="+mn-cs"/>
        </a:defRPr>
      </a:pPr>
      <a:endParaRPr/>
    </a:p>
  </c:txPr>
  <c:externalData r:id="rId1"/>
  <c:printSettings>
    <c:headerFooter/>
    <c:pageMargins l="0.69999999999999996" r="0.69999999999999996" t="0.75" b="0.75" header="0.29999999999999999" footer="0.29999999999999999"/>
    <c:pageSetup/>
  </c:printSettings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/>
  </cs:categoryAxis>
  <cs:chartArea>
    <cs:lnRef idx="0"/>
    <cs:fillRef idx="0"/>
    <cs:effectRef idx="0"/>
    <cs:fontRef idx="minor">
      <a:schemeClr val="tx1"/>
    </cs:fontRef>
    <cs:spPr bwMode="auto">
      <a:prstGeom prst="rect">
        <a:avLst/>
      </a:prstGeom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/>
  </cs:dataLabel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 bwMode="auto">
      <a:prstGeom prst="rect">
        <a:avLst/>
      </a:prstGeom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 bwMode="auto">
      <a:prstGeom prst="rect">
        <a:avLst/>
      </a:prstGeom>
      <a:ln w="9525">
        <a:solidFill>
          <a:schemeClr val="phClr"/>
        </a:solidFill>
      </a:ln>
    </cs:spPr>
  </cs:dataPointMarker>
  <cs:dataPointWireframe>
    <cs:lnRef idx="0">
      <cs:styleClr val="auto"/>
    </cs:lnRef>
    <cs:fillRef idx="1"/>
    <cs:effectRef idx="0"/>
    <cs:fontRef idx="minor">
      <a:schemeClr val="tx1"/>
    </cs:fontRef>
    <cs:spPr bwMode="auto">
      <a:prstGeom prst="rect">
        <a:avLst/>
      </a:prstGeom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 bwMode="auto">
      <a:prstGeom prst="rect">
        <a:avLst/>
      </a:prstGeom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dataTable>
  <cs:downBar>
    <cs:lnRef idx="0"/>
    <cs:fillRef idx="0"/>
    <cs:effectRef idx="0"/>
    <cs:fontRef idx="minor">
      <a:schemeClr val="tx1"/>
    </cs:fontRef>
    <cs:spPr bwMode="auto">
      <a:prstGeom prst="rect">
        <a:avLst/>
      </a:prstGeom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 bwMode="auto">
      <a:prstGeom prst="rect">
        <a:avLst/>
      </a:prstGeom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/>
  </cs:seriesAxis>
  <cs:series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spc="0"/>
  </cs:title>
  <cs:trendline>
    <cs:lnRef idx="0">
      <cs:styleClr val="auto"/>
    </cs:lnRef>
    <cs:fillRef idx="0"/>
    <cs:effectRef idx="0"/>
    <cs:fontRef idx="minor">
      <a:schemeClr val="tx1"/>
    </cs:fontRef>
    <cs:spPr bwMode="auto">
      <a:prstGeom prst="rect">
        <a:avLst/>
      </a:prstGeom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tx1"/>
    </cs:fontRef>
    <cs:spPr bwMode="auto">
      <a:prstGeom prst="rect">
        <a:avLst/>
      </a:prstGeom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  <cs:spPr bwMode="auto">
      <a:prstGeom prst="rect">
        <a:avLst/>
      </a:prstGeom>
      <a:noFill/>
      <a:ln>
        <a:noFill/>
      </a:ln>
    </cs:spPr>
  </cs:wall>
  <cs:dataPointMarkerLayout symbol="circle" size="5"/>
</cs:chartStyle>
</file>

<file path=ppt/embeddings/_rels/Microsoft_Excel_Worksheet1.xlsx.rels><?xml version="1.0" encoding="UTF-8" standalone="yes"?><Relationships xmlns="http://schemas.openxmlformats.org/package/2006/relationships"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6915323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8258430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81248885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350520458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468280355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3005364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 ?>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 ?>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 ?>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 ?>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 ?>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 ?>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 ?>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 ?>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 ?>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 ?>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 ?>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 ?>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 ?>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 ?>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 ?>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 ?>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 ?>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 ?>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 ?>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 ?>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 ?>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 ?>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 ?>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 ?>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 ?>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 ?>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 ?>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 ?>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 ?>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 ?>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 ?>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 ?>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7463640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7239442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66462136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092451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3401103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76626706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F355805-A431-B2C7-AF97-2C7F77ACEE63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354608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70714427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14448308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B53F659-89A3-A5E3-7186-CE6B0E3B34B3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5827882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9223874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83914918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5418E38-BC5C-A7E7-C9D1-1CEA4F81F414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699226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6095781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2480614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94FA880-70F3-E4DD-3DEB-8F2A76120B9F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85864017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33255568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99392439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B3BF105-0F75-33D5-3C80-7564CEE0F24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582474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091102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55461742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DBA4F7F-D138-510A-CA61-6FF625036F59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0168181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1713824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07609252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061EEAA-33CE-4AF0-D9B8-97372A9CAD34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432809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235303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06557555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893D98-C655-2106-7962-93435F29017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615651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32642336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6619861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FF1161A-AE46-2F64-D8AA-9E2948F2DF72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655294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09984801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55149811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8CFEC82-7FF2-92E6-AC49-86FB2985B28B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0274945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57061085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14431198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34FA590-B36C-5852-99DC-1ACAB76C866D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244599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35048182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8639847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20D72F4-0B55-A5CE-30C2-14ACA61E9188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838337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9628494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0315996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16AB0C0-C366-3B55-D46D-41B662552801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558511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30452058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53594633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BF3A09C-D99E-0B86-B135-F9A1460DBC74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531081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82647919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52884019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7D8D815-7D8C-BFEA-E9C8-256D46175171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310143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1650366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53837884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6F0C804-CD3E-81D1-F1B5-4F5437072F8F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9962048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39090277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5398428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CF1A440-E8C8-8B2F-905E-82A7AF18B1C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0152914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43756965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14268638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B76D671-1F9B-AB4A-DA1F-D8C7E1597D21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104534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5418625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70255031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E67927C-039E-344D-C977-118D77ACA54E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392341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74790218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10049313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2ECA57-E2BE-3909-57DB-A88A64807A64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2928648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85101261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65615247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A3E07CE-7925-FA11-4AB0-D5E24E4DD623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342741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0983838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02052214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48A2743-AB8F-DE8E-6068-0C872480BEB9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5945526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6334228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68741318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C4F5C0D-7AE0-C000-E379-18A2FA79DE6D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7580614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6778415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18111234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CB0901A-81D6-C219-20B3-A91FFA49B56B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2054598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2352099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00190592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1216A8E-1BB8-BA49-3123-7CDB58715FD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953452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60182471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8566784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A7416DE-2FC1-90AD-BFD8-4E8E1D441B2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238429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6010625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5431450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A96AA51-869C-28F8-EC8D-55BB6346E9B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12002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6109559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79669100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9F1C021-79F6-5E92-6A06-2B4D9F6F54A8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904660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94751497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6896233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4CDF567-D965-A447-6566-FE859A0FC0B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8824922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0492281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5550238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3033C55-F485-8BE4-9A22-DC84BD4E6E6D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716298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88992703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36790053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8CE53D1-38D0-4B6E-C274-F3F36CAB4F8E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2343447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07179666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60428025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D93B692-2B1F-CE46-434B-6AED3EC5527B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2876470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78149031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71018267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04920FF-1D6E-2A37-366B-6F9E3C25E94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2367758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88772071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11003942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9503349-3094-625B-2FEC-54EDDEB814F8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957425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9486769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20583730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B7FC52E-81BC-CA5B-AA52-F0B421ED72C8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502991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12081021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98618543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115531F-EFF7-3720-F86C-4B70F562DBCB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798728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92411304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85261112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519FAF5-9DB0-6BBA-84F4-C099AC46F8F7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658830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95988563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3695286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CF145A8-C04A-A9D5-5741-53083C364842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1653844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00343576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6334021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85DFDE3-1BEF-FB82-C7E3-78F4422ADA7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978853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45787001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12440750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3DDFD59-AA9F-E36A-A7A8-36504914107E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193309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80529920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13001373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0704A6C-0DA3-34A0-736E-C3DEEDFC77B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055473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38852707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17042017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E2E1A8A-6CBC-4141-EECA-3A6F1A246FF0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49602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64859995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4525209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E305DE6-AA2C-1012-3726-0EF2A0797169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9279424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399226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6646482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500D0C7-BB56-41FE-F3BE-40C7877383DD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40865744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03415145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64618286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4E0BD99-83AA-1C38-7383-E08D1D6420C7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5582411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17254827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1276203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4D945EA-AEA8-E6EA-0780-C7B89D15486E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0894491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50592158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0173883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749FA6E-D207-E112-E17C-9303427A8D19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0984047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92049112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88515295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EAF4B2B-045A-B328-45F1-726C19B4119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0669070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11430674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76885180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04E8EF-5B46-F9BF-394B-D20ED039C943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6056001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07434857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7295021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7A6E565-53AF-0827-F5F5-30AFFF28120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421060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205963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80473794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0509CCA-3B27-CC00-CD86-1A940A6DC55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2873217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27398813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12759620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2D1BEF1-F831-9D85-0FAE-03E3F8C0A66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386661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85833244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36786984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C7BCA82-CFE9-88B7-1D8E-2125417BD5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754317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71906194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48548594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F14F40E-ABBC-E2B7-FC04-443CEBDC5CC2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7326338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70125370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86734196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92ED737-5D3A-8A1C-791A-E9EACD5FC7BB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721705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81424572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82486011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29C4C31-1DD4-6386-979F-8FC35162E823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755504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8279849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62049805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834E5A1-D6EF-5F42-3093-B8658E81AC9F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0916438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11005393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8314337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3B071DF-FAC1-9856-DB0C-60560E022009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109707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42339249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13354543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E29A672-77B0-9AB2-3EF8-A193F2B126FB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853075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6336432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59143852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F9460E8-0B5F-8FEA-1F88-3B4355AE1220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4077828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1912182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201879403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976F21F-13C7-98A5-5606-0D6D415E64E3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3417249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45380724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50478181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B3155C5-20D7-AEFA-FC2B-9E0CA84A055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2505184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06925408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90863594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D80CDEC-BC08-EC90-8AB5-C3CAA2ED1059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28052210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79535886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83937003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A91B656-A3B6-D3A1-8ECE-00CA5F6AD2D6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53590873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14687268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43836358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47C1C19-4EB9-1F32-C3C1-81F2EA953431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9330386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463761475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705925287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27201080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0905515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550210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975823440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670696157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378436256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79679943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7660197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496749714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190727450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73398924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5735401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400102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388987895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54622998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710981909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10691551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2920620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48495078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260919268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94438373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658445570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343584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952692855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928061477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728280053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210868465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564917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7938294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2833997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501212181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484457553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3272235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62520110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051668202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20206130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322530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804231101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2014353961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21054616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6138695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520869785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07010519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853031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101292847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820365473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599485239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881808993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892054710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8193505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744253469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1022225960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411643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752443854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3648443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4421188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2940159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208013032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336371546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14253755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12.png"/></Relationships>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3.png"/></Relationships>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3.png"/></Relationships>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3.png"/></Relationships>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3.png"/></Relationships>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4.png"/></Relationships>
</file>

<file path=ppt/slides/_rels/slide5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4.png"/><Relationship Id="rId4" Type="http://schemas.openxmlformats.org/officeDocument/2006/relationships/chart" Target="../charts/chart1.xml" /></Relationships>
</file>

<file path=ppt/slides/_rels/slide5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4.png"/></Relationships>
</file>

<file path=ppt/slides/_rels/slide5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5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5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5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/Relationships>
</file>

<file path=ppt/slides/_rels/slide6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/Relationships>
</file>

<file path=ppt/slides/_rels/slide6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19.png"/></Relationships>
</file>

<file path=ppt/slides/_rels/slide6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/Relationships>
</file>

<file path=ppt/slides/_rels/slide6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22.png"/></Relationships>
</file>

<file path=ppt/slides/_rels/slide6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23.png"/></Relationships>
</file>

<file path=ppt/slides/_rels/slide6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52325784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-383905" y="-824162"/>
            <a:ext cx="12715875" cy="12715875"/>
          </a:xfrm>
          <a:prstGeom prst="rect">
            <a:avLst/>
          </a:prstGeom>
        </p:spPr>
      </p:pic>
      <p:pic>
        <p:nvPicPr>
          <p:cNvPr id="759629716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2886521" y="2492771"/>
            <a:ext cx="461178" cy="459375"/>
          </a:xfrm>
          <a:prstGeom prst="rect">
            <a:avLst/>
          </a:prstGeom>
        </p:spPr>
      </p:pic>
      <p:sp>
        <p:nvSpPr>
          <p:cNvPr id="1721342482" name=""/>
          <p:cNvSpPr txBox="1"/>
          <p:nvPr/>
        </p:nvSpPr>
        <p:spPr bwMode="auto">
          <a:xfrm rot="0" flipH="0" flipV="0">
            <a:off x="2717895" y="2304027"/>
            <a:ext cx="6512627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Python - Simple. Puissant. Incontournable</a:t>
            </a:r>
            <a:endParaRPr sz="480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0">
        <p159:morph option="byObject"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629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59629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3257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" dur="1000"/>
                                        <p:tgtEl>
                                          <p:spTgt spid="15232578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232578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15232578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6819715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169555059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340149167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5298267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1492623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1651000" name=""/>
          <p:cNvSpPr/>
          <p:nvPr/>
        </p:nvSpPr>
        <p:spPr bwMode="auto">
          <a:xfrm rot="0" flipH="0" flipV="0">
            <a:off x="3977608" y="82920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60301261" name=""/>
          <p:cNvSpPr/>
          <p:nvPr/>
        </p:nvSpPr>
        <p:spPr bwMode="auto">
          <a:xfrm rot="0" flipH="0" flipV="0">
            <a:off x="3977608" y="1988767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6870867" name=""/>
          <p:cNvSpPr/>
          <p:nvPr/>
        </p:nvSpPr>
        <p:spPr bwMode="auto">
          <a:xfrm rot="0" flipH="0" flipV="0">
            <a:off x="3977608" y="3148332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555373133" name=""/>
          <p:cNvSpPr/>
          <p:nvPr/>
        </p:nvSpPr>
        <p:spPr bwMode="auto">
          <a:xfrm rot="0" flipH="0" flipV="0">
            <a:off x="3977608" y="4307897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338146066" name=""/>
          <p:cNvSpPr/>
          <p:nvPr/>
        </p:nvSpPr>
        <p:spPr bwMode="auto">
          <a:xfrm rot="0" flipH="0" flipV="0">
            <a:off x="3977608" y="546746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881855639" name=""/>
          <p:cNvSpPr txBox="1"/>
          <p:nvPr/>
        </p:nvSpPr>
        <p:spPr bwMode="auto">
          <a:xfrm rot="0" flipH="0" flipV="0">
            <a:off x="4219426" y="5588787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1855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881855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4117466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187565446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379885424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5643248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4980795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4447428" name=""/>
          <p:cNvSpPr/>
          <p:nvPr/>
        </p:nvSpPr>
        <p:spPr bwMode="auto">
          <a:xfrm rot="0" flipH="0" flipV="0">
            <a:off x="3659532" y="365344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873201156" name=""/>
          <p:cNvSpPr/>
          <p:nvPr/>
        </p:nvSpPr>
        <p:spPr bwMode="auto">
          <a:xfrm rot="0" flipH="0" flipV="0">
            <a:off x="4280760" y="8269745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482160130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928646949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85287926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103378638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73308436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150401" y="2675436"/>
            <a:ext cx="1891196" cy="18838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8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3378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03378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08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73308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2526010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324721484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09270952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3932958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583503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7049469" name=""/>
          <p:cNvSpPr/>
          <p:nvPr/>
        </p:nvSpPr>
        <p:spPr bwMode="auto">
          <a:xfrm rot="0" flipH="0" flipV="0">
            <a:off x="3659532" y="365344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72926705" name=""/>
          <p:cNvSpPr/>
          <p:nvPr/>
        </p:nvSpPr>
        <p:spPr bwMode="auto">
          <a:xfrm rot="0" flipH="0" flipV="0">
            <a:off x="4280760" y="8269745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557598865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515506027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9001288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463704676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15080955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3259204" y="2675436"/>
            <a:ext cx="1891196" cy="1883810"/>
          </a:xfrm>
          <a:prstGeom prst="rect">
            <a:avLst/>
          </a:prstGeom>
        </p:spPr>
      </p:pic>
      <p:sp>
        <p:nvSpPr>
          <p:cNvPr id="1527102906" name=""/>
          <p:cNvSpPr txBox="1"/>
          <p:nvPr/>
        </p:nvSpPr>
        <p:spPr bwMode="auto">
          <a:xfrm rot="0" flipH="0" flipV="0">
            <a:off x="5209371" y="3876601"/>
            <a:ext cx="400565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Simple et Pratique</a:t>
            </a:r>
            <a:endParaRPr sz="28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7102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" dur="500"/>
                                        <p:tgtEl>
                                          <p:spTgt spid="1527102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0967956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614630402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873518448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8682257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1667532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2079936" name=""/>
          <p:cNvSpPr/>
          <p:nvPr/>
        </p:nvSpPr>
        <p:spPr bwMode="auto">
          <a:xfrm rot="0" flipH="0" flipV="0">
            <a:off x="3659532" y="365344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384169570" name=""/>
          <p:cNvSpPr/>
          <p:nvPr/>
        </p:nvSpPr>
        <p:spPr bwMode="auto">
          <a:xfrm rot="0" flipH="0" flipV="0">
            <a:off x="4280760" y="8269745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49098044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090926921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1335651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04165512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32713709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3259204" y="2675436"/>
            <a:ext cx="1891196" cy="1883810"/>
          </a:xfrm>
          <a:prstGeom prst="rect">
            <a:avLst/>
          </a:prstGeom>
        </p:spPr>
      </p:pic>
      <p:sp>
        <p:nvSpPr>
          <p:cNvPr id="2032642666" name=""/>
          <p:cNvSpPr txBox="1"/>
          <p:nvPr/>
        </p:nvSpPr>
        <p:spPr bwMode="auto">
          <a:xfrm rot="0" flipH="0" flipV="0">
            <a:off x="5219456" y="4040727"/>
            <a:ext cx="4009255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Polyvalent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458098002" name=""/>
          <p:cNvSpPr txBox="1"/>
          <p:nvPr/>
        </p:nvSpPr>
        <p:spPr bwMode="auto">
          <a:xfrm rot="0" flipH="0" flipV="0">
            <a:off x="5219456" y="3522207"/>
            <a:ext cx="400565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Simple et Pratique</a:t>
            </a:r>
            <a:endParaRPr sz="28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2642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" dur="500"/>
                                        <p:tgtEl>
                                          <p:spTgt spid="2032642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4466751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209389946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081515655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0028536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7862073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3138624" name=""/>
          <p:cNvSpPr/>
          <p:nvPr/>
        </p:nvSpPr>
        <p:spPr bwMode="auto">
          <a:xfrm rot="0" flipH="0" flipV="0">
            <a:off x="3659532" y="365344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461888238" name=""/>
          <p:cNvSpPr/>
          <p:nvPr/>
        </p:nvSpPr>
        <p:spPr bwMode="auto">
          <a:xfrm rot="0" flipH="0" flipV="0">
            <a:off x="4280760" y="8269745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47526515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6150516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3284515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170464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173666486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3259204" y="2675436"/>
            <a:ext cx="1891196" cy="1883810"/>
          </a:xfrm>
          <a:prstGeom prst="rect">
            <a:avLst/>
          </a:prstGeom>
        </p:spPr>
      </p:pic>
      <p:sp>
        <p:nvSpPr>
          <p:cNvPr id="945417714" name=""/>
          <p:cNvSpPr txBox="1"/>
          <p:nvPr/>
        </p:nvSpPr>
        <p:spPr bwMode="auto">
          <a:xfrm rot="0" flipH="0" flipV="0">
            <a:off x="5229174" y="4040727"/>
            <a:ext cx="401033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Nanum Pen Script"/>
                <a:ea typeface="Nanum Pen Script"/>
                <a:cs typeface="Nanum Pen Script"/>
              </a:rPr>
              <a:t>Haute Demande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996653401" name=""/>
          <p:cNvSpPr txBox="1"/>
          <p:nvPr/>
        </p:nvSpPr>
        <p:spPr bwMode="auto">
          <a:xfrm rot="0" flipH="0" flipV="0">
            <a:off x="5219456" y="3003687"/>
            <a:ext cx="400565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Simple et Pratique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922345526" name=""/>
          <p:cNvSpPr txBox="1"/>
          <p:nvPr/>
        </p:nvSpPr>
        <p:spPr bwMode="auto">
          <a:xfrm rot="0" flipH="0" flipV="0">
            <a:off x="5229174" y="3522207"/>
            <a:ext cx="4018975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Polyvalent</a:t>
            </a:r>
            <a:endParaRPr sz="28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417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" dur="500"/>
                                        <p:tgtEl>
                                          <p:spTgt spid="945417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9565451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253020755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126707232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7605121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0972158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2421004" name=""/>
          <p:cNvSpPr/>
          <p:nvPr/>
        </p:nvSpPr>
        <p:spPr bwMode="auto">
          <a:xfrm rot="0" flipH="0" flipV="0">
            <a:off x="3659532" y="365344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69934517" name=""/>
          <p:cNvSpPr/>
          <p:nvPr/>
        </p:nvSpPr>
        <p:spPr bwMode="auto">
          <a:xfrm rot="0" flipH="0" flipV="0">
            <a:off x="4280760" y="8269745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82206547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689393783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41548135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257418423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244170049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3259204" y="2675436"/>
            <a:ext cx="1891196" cy="1883810"/>
          </a:xfrm>
          <a:prstGeom prst="rect">
            <a:avLst/>
          </a:prstGeom>
        </p:spPr>
      </p:pic>
      <p:sp>
        <p:nvSpPr>
          <p:cNvPr id="503896406" name=""/>
          <p:cNvSpPr txBox="1"/>
          <p:nvPr/>
        </p:nvSpPr>
        <p:spPr bwMode="auto">
          <a:xfrm rot="0" flipH="0" flipV="0">
            <a:off x="5219456" y="4135861"/>
            <a:ext cx="401897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Nanum Pen Script"/>
                <a:ea typeface="Nanum Pen Script"/>
                <a:cs typeface="Nanum Pen Script"/>
              </a:rPr>
              <a:t>Multitude de ressources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573700233" name=""/>
          <p:cNvSpPr txBox="1"/>
          <p:nvPr/>
        </p:nvSpPr>
        <p:spPr bwMode="auto">
          <a:xfrm rot="0" flipH="0" flipV="0">
            <a:off x="5232776" y="2675436"/>
            <a:ext cx="400565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Simple et Pratique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121576695" name=""/>
          <p:cNvSpPr txBox="1"/>
          <p:nvPr/>
        </p:nvSpPr>
        <p:spPr bwMode="auto">
          <a:xfrm rot="0" flipH="0" flipV="0">
            <a:off x="5232776" y="3098821"/>
            <a:ext cx="4018975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Polyvalent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361547664" name=""/>
          <p:cNvSpPr txBox="1"/>
          <p:nvPr/>
        </p:nvSpPr>
        <p:spPr bwMode="auto">
          <a:xfrm rot="0" flipH="0" flipV="0">
            <a:off x="5232776" y="3617341"/>
            <a:ext cx="401033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Nanum Pen Script"/>
                <a:ea typeface="Nanum Pen Script"/>
                <a:cs typeface="Nanum Pen Script"/>
              </a:rPr>
              <a:t>Haute Demande</a:t>
            </a:r>
            <a:endParaRPr sz="28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96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" dur="500"/>
                                        <p:tgtEl>
                                          <p:spTgt spid="503896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46927799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465290513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546617601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4413431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1733020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1581266" name=""/>
          <p:cNvSpPr/>
          <p:nvPr/>
        </p:nvSpPr>
        <p:spPr bwMode="auto">
          <a:xfrm rot="0" flipH="0" flipV="0">
            <a:off x="3659532" y="365344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611191997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108031505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15151046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830432877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494780538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3259204" y="2675436"/>
            <a:ext cx="1891196" cy="1883810"/>
          </a:xfrm>
          <a:prstGeom prst="rect">
            <a:avLst/>
          </a:prstGeom>
        </p:spPr>
      </p:pic>
      <p:sp>
        <p:nvSpPr>
          <p:cNvPr id="2060756283" name=""/>
          <p:cNvSpPr txBox="1"/>
          <p:nvPr/>
        </p:nvSpPr>
        <p:spPr bwMode="auto">
          <a:xfrm rot="0" flipH="0" flipV="0">
            <a:off x="5219456" y="4135861"/>
            <a:ext cx="401897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Nanum Pen Script"/>
                <a:ea typeface="Nanum Pen Script"/>
                <a:cs typeface="Nanum Pen Script"/>
              </a:rPr>
              <a:t>Multitude de ressources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26751779" name=""/>
          <p:cNvSpPr txBox="1"/>
          <p:nvPr/>
        </p:nvSpPr>
        <p:spPr bwMode="auto">
          <a:xfrm rot="0" flipH="0" flipV="0">
            <a:off x="5232776" y="2675436"/>
            <a:ext cx="400565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Simple et Pratique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315418045" name=""/>
          <p:cNvSpPr txBox="1"/>
          <p:nvPr/>
        </p:nvSpPr>
        <p:spPr bwMode="auto">
          <a:xfrm rot="0" flipH="0" flipV="0">
            <a:off x="5232776" y="3098821"/>
            <a:ext cx="4018975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Polyvalent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2127352252" name=""/>
          <p:cNvSpPr txBox="1"/>
          <p:nvPr/>
        </p:nvSpPr>
        <p:spPr bwMode="auto">
          <a:xfrm rot="0" flipH="0" flipV="0">
            <a:off x="5232776" y="3617341"/>
            <a:ext cx="401033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Nanum Pen Script"/>
                <a:ea typeface="Nanum Pen Script"/>
                <a:cs typeface="Nanum Pen Script"/>
              </a:rPr>
              <a:t>Haute Demande</a:t>
            </a:r>
            <a:endParaRPr sz="28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900">
        <p159:morph option="byObject"/>
      </p:transition>
    </mc:Choice>
    <mc:Fallback>
      <p:transition spd="med" advClick="0" advTm="1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9" dur="500"/>
                                        <p:tgtEl>
                                          <p:spTgt spid="267517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751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xit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" dur="500"/>
                                        <p:tgtEl>
                                          <p:spTgt spid="3154180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5418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xit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" dur="500"/>
                                        <p:tgtEl>
                                          <p:spTgt spid="2127352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7352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1500"/>
                            </p:stCondLst>
                            <p:childTnLst>
                              <p:par>
                                <p:cTn id="5" presetID="22" presetClass="exit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" dur="500"/>
                                        <p:tgtEl>
                                          <p:spTgt spid="20607562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756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8519122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2141050269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94130362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8939095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1953146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345682" name=""/>
          <p:cNvSpPr/>
          <p:nvPr/>
        </p:nvSpPr>
        <p:spPr bwMode="auto">
          <a:xfrm rot="0" flipH="0" flipV="0">
            <a:off x="3659532" y="365344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957496373" name=""/>
          <p:cNvSpPr/>
          <p:nvPr/>
        </p:nvSpPr>
        <p:spPr bwMode="auto">
          <a:xfrm rot="0" flipH="0" flipV="0">
            <a:off x="3659532" y="-951558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371396978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563721088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1980734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987383899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402122910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150401" y="2675436"/>
            <a:ext cx="1891196" cy="18838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778861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400379305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647622186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383453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2713628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7519319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460949563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237804896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336466496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2136659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887891523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1587327462" name="Picture 123943040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980175" y="3694176"/>
            <a:ext cx="0" cy="0"/>
          </a:xfrm>
          <a:prstGeom prst="rect">
            <a:avLst/>
          </a:prstGeom>
        </p:spPr>
      </p:pic>
      <p:sp>
        <p:nvSpPr>
          <p:cNvPr id="1006877934" name=""/>
          <p:cNvSpPr txBox="1"/>
          <p:nvPr/>
        </p:nvSpPr>
        <p:spPr bwMode="auto">
          <a:xfrm rot="0" flipH="0" flipV="0">
            <a:off x="3590033" y="1648239"/>
            <a:ext cx="501193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Code Lisible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629017994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732287" y="2272959"/>
            <a:ext cx="5093739" cy="3513737"/>
          </a:xfrm>
          <a:prstGeom prst="rect">
            <a:avLst/>
          </a:prstGeom>
        </p:spPr>
      </p:pic>
      <p:pic>
        <p:nvPicPr>
          <p:cNvPr id="1348389938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flipH="0" flipV="0">
            <a:off x="6633372" y="2661401"/>
            <a:ext cx="4872934" cy="2736853"/>
          </a:xfrm>
          <a:prstGeom prst="rect">
            <a:avLst/>
          </a:prstGeom>
        </p:spPr>
      </p:pic>
      <p:grpSp>
        <p:nvGrpSpPr>
          <p:cNvPr id="1393456712" name=""/>
          <p:cNvGrpSpPr/>
          <p:nvPr/>
        </p:nvGrpSpPr>
        <p:grpSpPr bwMode="auto">
          <a:xfrm>
            <a:off x="8200689" y="5228233"/>
            <a:ext cx="1521940" cy="399709"/>
            <a:chOff x="0" y="0"/>
            <a:chExt cx="1521940" cy="399709"/>
          </a:xfrm>
        </p:grpSpPr>
        <p:sp>
          <p:nvSpPr>
            <p:cNvPr id="213079512" name=""/>
            <p:cNvSpPr txBox="1"/>
            <p:nvPr/>
          </p:nvSpPr>
          <p:spPr bwMode="auto">
            <a:xfrm rot="0" flipH="0" flipV="0">
              <a:off x="384068" y="0"/>
              <a:ext cx="1137872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858160843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9"/>
            </a:xfrm>
            <a:prstGeom prst="rect">
              <a:avLst/>
            </a:prstGeom>
          </p:spPr>
        </p:pic>
      </p:grpSp>
      <p:grpSp>
        <p:nvGrpSpPr>
          <p:cNvPr id="2078200681" name=""/>
          <p:cNvGrpSpPr/>
          <p:nvPr/>
        </p:nvGrpSpPr>
        <p:grpSpPr bwMode="auto">
          <a:xfrm>
            <a:off x="2354120" y="5202156"/>
            <a:ext cx="1414104" cy="392196"/>
            <a:chOff x="0" y="0"/>
            <a:chExt cx="1414104" cy="392196"/>
          </a:xfrm>
        </p:grpSpPr>
        <p:pic>
          <p:nvPicPr>
            <p:cNvPr id="1398089883" name=""/>
            <p:cNvPicPr>
              <a:picLocks noChangeAspect="1"/>
            </p:cNvPicPr>
            <p:nvPr/>
          </p:nvPicPr>
          <p:blipFill rotWithShape="1">
            <a:blip r:embed="rId6"/>
            <a:stretch/>
          </p:blipFill>
          <p:spPr bwMode="auto">
            <a:xfrm flipH="0" flipV="0">
              <a:off x="0" y="0"/>
              <a:ext cx="355244" cy="392196"/>
            </a:xfrm>
            <a:prstGeom prst="rect">
              <a:avLst/>
            </a:prstGeom>
          </p:spPr>
        </p:pic>
        <p:sp>
          <p:nvSpPr>
            <p:cNvPr id="1400064356" name=""/>
            <p:cNvSpPr txBox="1"/>
            <p:nvPr/>
          </p:nvSpPr>
          <p:spPr bwMode="auto">
            <a:xfrm rot="0" flipH="0" flipV="0">
              <a:off x="436690" y="26076"/>
              <a:ext cx="977414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main.c</a:t>
              </a:r>
              <a:endParaRPr>
                <a:latin typeface="CodeNewRoman Nerd Font Mono"/>
                <a:cs typeface="CodeNewRoman Nerd Font Mono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877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06877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017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9017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389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48389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456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93456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200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2078200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64762197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2112877457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504164129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3617953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083282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4924351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21635506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66265353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466907250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60325194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44687575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1469279053" name="Picture 123943040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980175" y="3694176"/>
            <a:ext cx="0" cy="0"/>
          </a:xfrm>
          <a:prstGeom prst="rect">
            <a:avLst/>
          </a:prstGeom>
        </p:spPr>
      </p:pic>
      <p:sp>
        <p:nvSpPr>
          <p:cNvPr id="482253521" name=""/>
          <p:cNvSpPr txBox="1"/>
          <p:nvPr/>
        </p:nvSpPr>
        <p:spPr bwMode="auto">
          <a:xfrm rot="0" flipH="0" flipV="0">
            <a:off x="3590033" y="1648239"/>
            <a:ext cx="502165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Language interp</a:t>
            </a:r>
            <a:r>
              <a:rPr sz="2800">
                <a:latin typeface="Nanum Pen Script"/>
                <a:cs typeface="Nanum Pen Script"/>
              </a:rPr>
              <a:t>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300486025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3659532" y="2661401"/>
            <a:ext cx="4872934" cy="2736853"/>
          </a:xfrm>
          <a:prstGeom prst="rect">
            <a:avLst/>
          </a:prstGeom>
        </p:spPr>
      </p:pic>
      <p:grpSp>
        <p:nvGrpSpPr>
          <p:cNvPr id="63940059" name=""/>
          <p:cNvGrpSpPr/>
          <p:nvPr/>
        </p:nvGrpSpPr>
        <p:grpSpPr bwMode="auto">
          <a:xfrm>
            <a:off x="5334849" y="5228232"/>
            <a:ext cx="1522299" cy="399708"/>
            <a:chOff x="0" y="0"/>
            <a:chExt cx="1522299" cy="399708"/>
          </a:xfrm>
        </p:grpSpPr>
        <p:sp>
          <p:nvSpPr>
            <p:cNvPr id="1656328013" name=""/>
            <p:cNvSpPr txBox="1"/>
            <p:nvPr/>
          </p:nvSpPr>
          <p:spPr bwMode="auto">
            <a:xfrm rot="0" flipH="0" flipV="0">
              <a:off x="384067" y="0"/>
              <a:ext cx="113823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1292932906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4445289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-383907" y="-824163"/>
            <a:ext cx="12715875" cy="12715875"/>
          </a:xfrm>
          <a:prstGeom prst="rect">
            <a:avLst/>
          </a:prstGeom>
        </p:spPr>
      </p:pic>
      <p:sp>
        <p:nvSpPr>
          <p:cNvPr id="1433697141" name=""/>
          <p:cNvSpPr/>
          <p:nvPr/>
        </p:nvSpPr>
        <p:spPr bwMode="auto">
          <a:xfrm rot="0" flipH="0" flipV="0">
            <a:off x="-11635652" y="538369"/>
            <a:ext cx="11554238" cy="24847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3541633" name=""/>
          <p:cNvSpPr txBox="1"/>
          <p:nvPr/>
        </p:nvSpPr>
        <p:spPr bwMode="auto">
          <a:xfrm rot="0" flipH="0" flipV="0">
            <a:off x="3714780" y="3429000"/>
            <a:ext cx="4811345" cy="11890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360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De sa philosophie a ses usages dans le monde reel</a:t>
            </a:r>
            <a:endParaRPr sz="360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pic>
        <p:nvPicPr>
          <p:cNvPr id="1175768115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20540880" flipH="0" flipV="1">
            <a:off x="2886520" y="1733531"/>
            <a:ext cx="461178" cy="459375"/>
          </a:xfrm>
          <a:prstGeom prst="rect">
            <a:avLst/>
          </a:prstGeom>
        </p:spPr>
      </p:pic>
      <p:sp>
        <p:nvSpPr>
          <p:cNvPr id="247067424" name=""/>
          <p:cNvSpPr txBox="1"/>
          <p:nvPr/>
        </p:nvSpPr>
        <p:spPr bwMode="auto">
          <a:xfrm rot="0" flipH="0" flipV="0">
            <a:off x="2717895" y="1526607"/>
            <a:ext cx="6512627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Python - Simple. Puissant. Incontournable</a:t>
            </a:r>
            <a:endParaRPr sz="480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54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" dur="250"/>
                                        <p:tgtEl>
                                          <p:spTgt spid="4435416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43541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" dur="250" fill="hold"/>
                                        <p:tgtEl>
                                          <p:spTgt spid="4435416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2440466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80223552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966720725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7397535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044029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0404863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266785222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18951996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114066038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2278185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657490393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1864852577" name="Picture 123943040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980175" y="3694176"/>
            <a:ext cx="0" cy="0"/>
          </a:xfrm>
          <a:prstGeom prst="rect">
            <a:avLst/>
          </a:prstGeom>
        </p:spPr>
      </p:pic>
      <p:sp>
        <p:nvSpPr>
          <p:cNvPr id="1404262793" name=""/>
          <p:cNvSpPr txBox="1"/>
          <p:nvPr/>
        </p:nvSpPr>
        <p:spPr bwMode="auto">
          <a:xfrm rot="0" flipH="0" flipV="0">
            <a:off x="3590033" y="1648239"/>
            <a:ext cx="502165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Language interp</a:t>
            </a:r>
            <a:r>
              <a:rPr sz="2800">
                <a:latin typeface="Nanum Pen Script"/>
                <a:cs typeface="Nanum Pen Script"/>
              </a:rPr>
              <a:t>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88230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15183" y="2661401"/>
            <a:ext cx="4872934" cy="2736853"/>
          </a:xfrm>
          <a:prstGeom prst="rect">
            <a:avLst/>
          </a:prstGeom>
        </p:spPr>
      </p:pic>
      <p:grpSp>
        <p:nvGrpSpPr>
          <p:cNvPr id="1028411393" name=""/>
          <p:cNvGrpSpPr/>
          <p:nvPr/>
        </p:nvGrpSpPr>
        <p:grpSpPr bwMode="auto">
          <a:xfrm>
            <a:off x="1676892" y="5228232"/>
            <a:ext cx="1523379" cy="399708"/>
            <a:chOff x="0" y="0"/>
            <a:chExt cx="1523379" cy="399708"/>
          </a:xfrm>
        </p:grpSpPr>
        <p:sp>
          <p:nvSpPr>
            <p:cNvPr id="877841255" name=""/>
            <p:cNvSpPr txBox="1"/>
            <p:nvPr/>
          </p:nvSpPr>
          <p:spPr bwMode="auto">
            <a:xfrm rot="0" flipH="0" flipV="0">
              <a:off x="384067" y="0"/>
              <a:ext cx="113931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 u="none"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 u="none"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99472021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  <p:sp>
        <p:nvSpPr>
          <p:cNvPr id="2049188859" name=""/>
          <p:cNvSpPr/>
          <p:nvPr/>
        </p:nvSpPr>
        <p:spPr bwMode="auto">
          <a:xfrm rot="0" flipH="0" flipV="0">
            <a:off x="7818566" y="3147391"/>
            <a:ext cx="3607620" cy="2222499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9748409" name=""/>
          <p:cNvSpPr txBox="1"/>
          <p:nvPr/>
        </p:nvSpPr>
        <p:spPr bwMode="auto">
          <a:xfrm rot="0" flipH="0" flipV="0">
            <a:off x="7942805" y="3245940"/>
            <a:ext cx="206080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543144137" name=""/>
          <p:cNvSpPr/>
          <p:nvPr/>
        </p:nvSpPr>
        <p:spPr bwMode="auto">
          <a:xfrm rot="0" flipH="0" flipV="0">
            <a:off x="4653478" y="3865217"/>
            <a:ext cx="2816086" cy="386521"/>
          </a:xfrm>
          <a:prstGeom prst="rightArrow">
            <a:avLst>
              <a:gd name="adj1" fmla="val 50000"/>
              <a:gd name="adj2" fmla="val 117857"/>
            </a:avLst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0635870" name=""/>
          <p:cNvSpPr/>
          <p:nvPr/>
        </p:nvSpPr>
        <p:spPr bwMode="auto">
          <a:xfrm rot="0" flipH="0" flipV="0">
            <a:off x="1312826" y="4134402"/>
            <a:ext cx="704021" cy="234673"/>
          </a:xfrm>
          <a:prstGeom prst="roundRect">
            <a:avLst>
              <a:gd name="adj" fmla="val 16667"/>
            </a:avLst>
          </a:prstGeom>
          <a:solidFill>
            <a:schemeClr val="accent4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144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43144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188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49188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748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9748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4984133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874924709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934582684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1561304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6117395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7915251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40945612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12129923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063897962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861963624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418201211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619944293" name="Picture 123943040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980175" y="3694176"/>
            <a:ext cx="0" cy="0"/>
          </a:xfrm>
          <a:prstGeom prst="rect">
            <a:avLst/>
          </a:prstGeom>
        </p:spPr>
      </p:pic>
      <p:sp>
        <p:nvSpPr>
          <p:cNvPr id="1811070287" name=""/>
          <p:cNvSpPr txBox="1"/>
          <p:nvPr/>
        </p:nvSpPr>
        <p:spPr bwMode="auto">
          <a:xfrm rot="0" flipH="0" flipV="0">
            <a:off x="3590033" y="1648239"/>
            <a:ext cx="502165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Language interp</a:t>
            </a:r>
            <a:r>
              <a:rPr sz="2800">
                <a:latin typeface="Nanum Pen Script"/>
                <a:cs typeface="Nanum Pen Script"/>
              </a:rPr>
              <a:t>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811443599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15183" y="2661401"/>
            <a:ext cx="4872934" cy="2736853"/>
          </a:xfrm>
          <a:prstGeom prst="rect">
            <a:avLst/>
          </a:prstGeom>
        </p:spPr>
      </p:pic>
      <p:sp>
        <p:nvSpPr>
          <p:cNvPr id="1348614779" name=""/>
          <p:cNvSpPr/>
          <p:nvPr/>
        </p:nvSpPr>
        <p:spPr bwMode="auto">
          <a:xfrm rot="0" flipH="0" flipV="0">
            <a:off x="7818566" y="3147391"/>
            <a:ext cx="3607620" cy="2222499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3066968" name=""/>
          <p:cNvSpPr txBox="1"/>
          <p:nvPr/>
        </p:nvSpPr>
        <p:spPr bwMode="auto">
          <a:xfrm rot="0" flipH="0" flipV="0">
            <a:off x="7942805" y="3245940"/>
            <a:ext cx="206080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803160705" name=""/>
          <p:cNvSpPr txBox="1"/>
          <p:nvPr/>
        </p:nvSpPr>
        <p:spPr bwMode="auto">
          <a:xfrm rot="0" flipH="0" flipV="0">
            <a:off x="7998022" y="3694176"/>
            <a:ext cx="207052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348570208" name=""/>
          <p:cNvSpPr/>
          <p:nvPr/>
        </p:nvSpPr>
        <p:spPr bwMode="auto">
          <a:xfrm rot="0" flipH="0" flipV="0">
            <a:off x="4653478" y="3865217"/>
            <a:ext cx="2816086" cy="386521"/>
          </a:xfrm>
          <a:prstGeom prst="rightArrow">
            <a:avLst>
              <a:gd name="adj1" fmla="val 50000"/>
              <a:gd name="adj2" fmla="val 117857"/>
            </a:avLst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7199077" name=""/>
          <p:cNvSpPr/>
          <p:nvPr/>
        </p:nvSpPr>
        <p:spPr bwMode="auto">
          <a:xfrm rot="0" flipH="0" flipV="0">
            <a:off x="2016847" y="4134402"/>
            <a:ext cx="1739347" cy="234673"/>
          </a:xfrm>
          <a:prstGeom prst="roundRect">
            <a:avLst>
              <a:gd name="adj" fmla="val 16667"/>
            </a:avLst>
          </a:prstGeom>
          <a:solidFill>
            <a:schemeClr val="accent4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681244828" name=""/>
          <p:cNvGrpSpPr/>
          <p:nvPr/>
        </p:nvGrpSpPr>
        <p:grpSpPr bwMode="auto">
          <a:xfrm>
            <a:off x="1676891" y="5228232"/>
            <a:ext cx="1522659" cy="399708"/>
            <a:chOff x="0" y="0"/>
            <a:chExt cx="1522659" cy="399708"/>
          </a:xfrm>
        </p:grpSpPr>
        <p:sp>
          <p:nvSpPr>
            <p:cNvPr id="552038171" name=""/>
            <p:cNvSpPr txBox="1"/>
            <p:nvPr/>
          </p:nvSpPr>
          <p:spPr bwMode="auto">
            <a:xfrm rot="0" flipH="0" flipV="0">
              <a:off x="384067" y="0"/>
              <a:ext cx="113859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1832389703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3160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803160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0282159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242198079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864141629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8800131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2190149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8208976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74238088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851118545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756799886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155087091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498568608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1698912036" name="Picture 123943040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980175" y="3694176"/>
            <a:ext cx="0" cy="0"/>
          </a:xfrm>
          <a:prstGeom prst="rect">
            <a:avLst/>
          </a:prstGeom>
        </p:spPr>
      </p:pic>
      <p:sp>
        <p:nvSpPr>
          <p:cNvPr id="112217525" name=""/>
          <p:cNvSpPr txBox="1"/>
          <p:nvPr/>
        </p:nvSpPr>
        <p:spPr bwMode="auto">
          <a:xfrm rot="0" flipH="0" flipV="0">
            <a:off x="3590033" y="1648239"/>
            <a:ext cx="502165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Language interp</a:t>
            </a:r>
            <a:r>
              <a:rPr sz="2800">
                <a:latin typeface="Nanum Pen Script"/>
                <a:cs typeface="Nanum Pen Script"/>
              </a:rPr>
              <a:t>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486107634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15183" y="2661401"/>
            <a:ext cx="4872934" cy="2736853"/>
          </a:xfrm>
          <a:prstGeom prst="rect">
            <a:avLst/>
          </a:prstGeom>
        </p:spPr>
      </p:pic>
      <p:sp>
        <p:nvSpPr>
          <p:cNvPr id="1575963388" name=""/>
          <p:cNvSpPr/>
          <p:nvPr/>
        </p:nvSpPr>
        <p:spPr bwMode="auto">
          <a:xfrm rot="0" flipH="0" flipV="0">
            <a:off x="7818566" y="3147391"/>
            <a:ext cx="3607620" cy="2222499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2227962" name=""/>
          <p:cNvSpPr txBox="1"/>
          <p:nvPr/>
        </p:nvSpPr>
        <p:spPr bwMode="auto">
          <a:xfrm rot="0" flipH="0" flipV="0">
            <a:off x="7942805" y="3245940"/>
            <a:ext cx="206080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173379158" name=""/>
          <p:cNvSpPr txBox="1"/>
          <p:nvPr/>
        </p:nvSpPr>
        <p:spPr bwMode="auto">
          <a:xfrm rot="0" flipH="0" flipV="0">
            <a:off x="8274447" y="3694176"/>
            <a:ext cx="188115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Hello, World!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316273314" name=""/>
          <p:cNvSpPr txBox="1"/>
          <p:nvPr/>
        </p:nvSpPr>
        <p:spPr bwMode="auto">
          <a:xfrm rot="0" flipH="0" flipV="0">
            <a:off x="7998022" y="3694176"/>
            <a:ext cx="35574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771421506" name=""/>
          <p:cNvSpPr/>
          <p:nvPr/>
        </p:nvSpPr>
        <p:spPr bwMode="auto">
          <a:xfrm rot="0" flipH="0" flipV="0">
            <a:off x="4653478" y="3865217"/>
            <a:ext cx="2816086" cy="386521"/>
          </a:xfrm>
          <a:prstGeom prst="rightArrow">
            <a:avLst>
              <a:gd name="adj1" fmla="val 50000"/>
              <a:gd name="adj2" fmla="val 117857"/>
            </a:avLst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9210825" name=""/>
          <p:cNvSpPr/>
          <p:nvPr/>
        </p:nvSpPr>
        <p:spPr bwMode="auto">
          <a:xfrm rot="0" flipH="0" flipV="0">
            <a:off x="2016847" y="4134402"/>
            <a:ext cx="1739347" cy="234673"/>
          </a:xfrm>
          <a:prstGeom prst="roundRect">
            <a:avLst>
              <a:gd name="adj" fmla="val 16667"/>
            </a:avLst>
          </a:prstGeom>
          <a:solidFill>
            <a:schemeClr val="accent4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124477247" name=""/>
          <p:cNvGrpSpPr/>
          <p:nvPr/>
        </p:nvGrpSpPr>
        <p:grpSpPr bwMode="auto">
          <a:xfrm>
            <a:off x="1676891" y="5228232"/>
            <a:ext cx="1522659" cy="399708"/>
            <a:chOff x="0" y="0"/>
            <a:chExt cx="1522659" cy="399708"/>
          </a:xfrm>
        </p:grpSpPr>
        <p:sp>
          <p:nvSpPr>
            <p:cNvPr id="2091200634" name=""/>
            <p:cNvSpPr txBox="1"/>
            <p:nvPr/>
          </p:nvSpPr>
          <p:spPr bwMode="auto">
            <a:xfrm rot="0" flipH="0" flipV="0">
              <a:off x="384067" y="0"/>
              <a:ext cx="113859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1346132253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37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6519731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521482947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194174910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6657435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0732192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292072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20516677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137443965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49738604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79497971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037067671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2068255791" name="Picture 123943040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980175" y="3694176"/>
            <a:ext cx="0" cy="0"/>
          </a:xfrm>
          <a:prstGeom prst="rect">
            <a:avLst/>
          </a:prstGeom>
        </p:spPr>
      </p:pic>
      <p:sp>
        <p:nvSpPr>
          <p:cNvPr id="759898713" name=""/>
          <p:cNvSpPr txBox="1"/>
          <p:nvPr/>
        </p:nvSpPr>
        <p:spPr bwMode="auto">
          <a:xfrm rot="0" flipH="0" flipV="0">
            <a:off x="3590033" y="1465759"/>
            <a:ext cx="50346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Multiplatforme et Haut-Niveau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143117146" name=""/>
          <p:cNvSpPr txBox="1"/>
          <p:nvPr/>
        </p:nvSpPr>
        <p:spPr bwMode="auto">
          <a:xfrm rot="0" flipH="0" flipV="0">
            <a:off x="7942805" y="3245940"/>
            <a:ext cx="206080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899745077" name=""/>
          <p:cNvSpPr txBox="1"/>
          <p:nvPr/>
        </p:nvSpPr>
        <p:spPr bwMode="auto">
          <a:xfrm rot="0" flipH="0" flipV="0">
            <a:off x="8274447" y="3694176"/>
            <a:ext cx="188115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Hello, World!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378321903" name=""/>
          <p:cNvSpPr txBox="1"/>
          <p:nvPr/>
        </p:nvSpPr>
        <p:spPr bwMode="auto">
          <a:xfrm rot="0" flipH="0" flipV="0">
            <a:off x="7998022" y="3694176"/>
            <a:ext cx="35574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176709388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4019178" y="3495562"/>
            <a:ext cx="1129465" cy="1129465"/>
          </a:xfrm>
          <a:prstGeom prst="rect">
            <a:avLst/>
          </a:prstGeom>
        </p:spPr>
      </p:pic>
      <p:grpSp>
        <p:nvGrpSpPr>
          <p:cNvPr id="1396903715" name=""/>
          <p:cNvGrpSpPr/>
          <p:nvPr/>
        </p:nvGrpSpPr>
        <p:grpSpPr bwMode="auto">
          <a:xfrm>
            <a:off x="408271" y="3709754"/>
            <a:ext cx="1523019" cy="399708"/>
            <a:chOff x="0" y="0"/>
            <a:chExt cx="1523019" cy="399708"/>
          </a:xfrm>
        </p:grpSpPr>
        <p:sp>
          <p:nvSpPr>
            <p:cNvPr id="2040966534" name=""/>
            <p:cNvSpPr txBox="1"/>
            <p:nvPr/>
          </p:nvSpPr>
          <p:spPr bwMode="auto">
            <a:xfrm rot="0" flipH="0" flipV="0">
              <a:off x="384067" y="0"/>
              <a:ext cx="113895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1068937903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  <p:pic>
        <p:nvPicPr>
          <p:cNvPr id="1091204034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rot="0" flipH="0" flipV="0">
            <a:off x="4453537" y="2276196"/>
            <a:ext cx="1152803" cy="1152803"/>
          </a:xfrm>
          <a:prstGeom prst="rect">
            <a:avLst/>
          </a:prstGeom>
        </p:spPr>
      </p:pic>
      <p:sp>
        <p:nvSpPr>
          <p:cNvPr id="785644544" name=""/>
          <p:cNvSpPr/>
          <p:nvPr/>
        </p:nvSpPr>
        <p:spPr bwMode="auto">
          <a:xfrm rot="0" flipH="0" flipV="0">
            <a:off x="7970965" y="32997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8674484" name=""/>
          <p:cNvSpPr txBox="1"/>
          <p:nvPr/>
        </p:nvSpPr>
        <p:spPr bwMode="auto">
          <a:xfrm rot="0" flipH="0" flipV="0">
            <a:off x="8095204" y="3398339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279058323" name=""/>
          <p:cNvSpPr txBox="1"/>
          <p:nvPr/>
        </p:nvSpPr>
        <p:spPr bwMode="auto">
          <a:xfrm rot="0" flipH="0" flipV="0">
            <a:off x="8150421" y="3846575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2042025780" name=""/>
          <p:cNvPicPr>
            <a:picLocks noChangeAspect="1"/>
          </p:cNvPicPr>
          <p:nvPr/>
        </p:nvPicPr>
        <p:blipFill rotWithShape="1">
          <a:blip r:embed="rId6"/>
          <a:stretch/>
        </p:blipFill>
        <p:spPr bwMode="auto">
          <a:xfrm flipH="0" flipV="0">
            <a:off x="4588647" y="4914898"/>
            <a:ext cx="747775" cy="9063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0">
        <p159:morph option="byObject"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9745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8248656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58641912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655563476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6099405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1190324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5717199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2762010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095084784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770235153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846257409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70629130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600838676" name="Picture 123943040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980175" y="3694176"/>
            <a:ext cx="0" cy="0"/>
          </a:xfrm>
          <a:prstGeom prst="rect">
            <a:avLst/>
          </a:prstGeom>
        </p:spPr>
      </p:pic>
      <p:sp>
        <p:nvSpPr>
          <p:cNvPr id="917652110" name=""/>
          <p:cNvSpPr txBox="1"/>
          <p:nvPr/>
        </p:nvSpPr>
        <p:spPr bwMode="auto">
          <a:xfrm rot="0" flipH="0" flipV="0">
            <a:off x="3590033" y="1465759"/>
            <a:ext cx="50346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Multiplatforme et Haut-Niveau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603661440" name=""/>
          <p:cNvSpPr txBox="1"/>
          <p:nvPr/>
        </p:nvSpPr>
        <p:spPr bwMode="auto">
          <a:xfrm rot="0" flipH="0" flipV="0">
            <a:off x="7942805" y="3245940"/>
            <a:ext cx="206080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2122715854" name=""/>
          <p:cNvSpPr txBox="1"/>
          <p:nvPr/>
        </p:nvSpPr>
        <p:spPr bwMode="auto">
          <a:xfrm rot="0" flipH="0" flipV="0">
            <a:off x="8274447" y="3694176"/>
            <a:ext cx="188115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Hello, World!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635788709" name=""/>
          <p:cNvSpPr txBox="1"/>
          <p:nvPr/>
        </p:nvSpPr>
        <p:spPr bwMode="auto">
          <a:xfrm rot="0" flipH="0" flipV="0">
            <a:off x="7998022" y="3694176"/>
            <a:ext cx="35574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2132563855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4019178" y="3495562"/>
            <a:ext cx="1129465" cy="1129465"/>
          </a:xfrm>
          <a:prstGeom prst="rect">
            <a:avLst/>
          </a:prstGeom>
        </p:spPr>
      </p:pic>
      <p:grpSp>
        <p:nvGrpSpPr>
          <p:cNvPr id="116199766" name=""/>
          <p:cNvGrpSpPr/>
          <p:nvPr/>
        </p:nvGrpSpPr>
        <p:grpSpPr bwMode="auto">
          <a:xfrm>
            <a:off x="408271" y="3709754"/>
            <a:ext cx="1523019" cy="399708"/>
            <a:chOff x="0" y="0"/>
            <a:chExt cx="1523019" cy="399708"/>
          </a:xfrm>
        </p:grpSpPr>
        <p:sp>
          <p:nvSpPr>
            <p:cNvPr id="904401779" name=""/>
            <p:cNvSpPr txBox="1"/>
            <p:nvPr/>
          </p:nvSpPr>
          <p:spPr bwMode="auto">
            <a:xfrm rot="0" flipH="0" flipV="0">
              <a:off x="384067" y="0"/>
              <a:ext cx="113895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2096816703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  <p:pic>
        <p:nvPicPr>
          <p:cNvPr id="1522917819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rot="0" flipH="0" flipV="0">
            <a:off x="4453537" y="2276196"/>
            <a:ext cx="1152803" cy="1152803"/>
          </a:xfrm>
          <a:prstGeom prst="rect">
            <a:avLst/>
          </a:prstGeom>
        </p:spPr>
      </p:pic>
      <p:sp>
        <p:nvSpPr>
          <p:cNvPr id="1852267494" name=""/>
          <p:cNvSpPr/>
          <p:nvPr/>
        </p:nvSpPr>
        <p:spPr bwMode="auto">
          <a:xfrm rot="0" flipH="0" flipV="0">
            <a:off x="7970965" y="32997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0059897" name=""/>
          <p:cNvSpPr txBox="1"/>
          <p:nvPr/>
        </p:nvSpPr>
        <p:spPr bwMode="auto">
          <a:xfrm rot="0" flipH="0" flipV="0">
            <a:off x="8095204" y="3398339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304861703" name=""/>
          <p:cNvSpPr txBox="1"/>
          <p:nvPr/>
        </p:nvSpPr>
        <p:spPr bwMode="auto">
          <a:xfrm rot="0" flipH="0" flipV="0">
            <a:off x="8150421" y="3846575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45539374" name=""/>
          <p:cNvPicPr>
            <a:picLocks noChangeAspect="1"/>
          </p:cNvPicPr>
          <p:nvPr/>
        </p:nvPicPr>
        <p:blipFill rotWithShape="1">
          <a:blip r:embed="rId6"/>
          <a:stretch/>
        </p:blipFill>
        <p:spPr bwMode="auto">
          <a:xfrm flipH="0" flipV="0">
            <a:off x="4588647" y="4914898"/>
            <a:ext cx="747775" cy="906394"/>
          </a:xfrm>
          <a:prstGeom prst="rect">
            <a:avLst/>
          </a:prstGeom>
        </p:spPr>
      </p:pic>
      <p:grpSp>
        <p:nvGrpSpPr>
          <p:cNvPr id="834892563" name=""/>
          <p:cNvGrpSpPr/>
          <p:nvPr/>
        </p:nvGrpSpPr>
        <p:grpSpPr bwMode="auto">
          <a:xfrm>
            <a:off x="588271" y="3889754"/>
            <a:ext cx="1523019" cy="399708"/>
            <a:chOff x="0" y="0"/>
            <a:chExt cx="1523019" cy="399708"/>
          </a:xfrm>
        </p:grpSpPr>
        <p:sp>
          <p:nvSpPr>
            <p:cNvPr id="1957502025" name=""/>
            <p:cNvSpPr txBox="1"/>
            <p:nvPr/>
          </p:nvSpPr>
          <p:spPr bwMode="auto">
            <a:xfrm rot="0" flipH="0" flipV="0">
              <a:off x="384067" y="0"/>
              <a:ext cx="113895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958578483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  <p:grpSp>
        <p:nvGrpSpPr>
          <p:cNvPr id="1221716466" name=""/>
          <p:cNvGrpSpPr/>
          <p:nvPr/>
        </p:nvGrpSpPr>
        <p:grpSpPr bwMode="auto">
          <a:xfrm>
            <a:off x="768271" y="3599465"/>
            <a:ext cx="1523019" cy="399708"/>
            <a:chOff x="0" y="0"/>
            <a:chExt cx="1523019" cy="399708"/>
          </a:xfrm>
        </p:grpSpPr>
        <p:sp>
          <p:nvSpPr>
            <p:cNvPr id="935633978" name=""/>
            <p:cNvSpPr txBox="1"/>
            <p:nvPr/>
          </p:nvSpPr>
          <p:spPr bwMode="auto">
            <a:xfrm rot="0" flipH="0" flipV="0">
              <a:off x="384067" y="0"/>
              <a:ext cx="113895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446605330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  <p:grpSp>
        <p:nvGrpSpPr>
          <p:cNvPr id="528419172" name=""/>
          <p:cNvGrpSpPr/>
          <p:nvPr/>
        </p:nvGrpSpPr>
        <p:grpSpPr bwMode="auto">
          <a:xfrm>
            <a:off x="588271" y="3889754"/>
            <a:ext cx="1523019" cy="399708"/>
            <a:chOff x="0" y="0"/>
            <a:chExt cx="1523019" cy="399708"/>
          </a:xfrm>
        </p:grpSpPr>
        <p:sp>
          <p:nvSpPr>
            <p:cNvPr id="872847272" name=""/>
            <p:cNvSpPr txBox="1"/>
            <p:nvPr/>
          </p:nvSpPr>
          <p:spPr bwMode="auto">
            <a:xfrm rot="0" flipH="0" flipV="0">
              <a:off x="384067" y="0"/>
              <a:ext cx="113895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280522515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0">
        <p159:morph option="byObject"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715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0508232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425779320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14113283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4607494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2083090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8457349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398630140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374652811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828899292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14388075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523618135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1083177589" name="Picture 1239430402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5980175" y="3694176"/>
            <a:ext cx="0" cy="0"/>
          </a:xfrm>
          <a:prstGeom prst="rect">
            <a:avLst/>
          </a:prstGeom>
        </p:spPr>
      </p:pic>
      <p:sp>
        <p:nvSpPr>
          <p:cNvPr id="1481292324" name=""/>
          <p:cNvSpPr txBox="1"/>
          <p:nvPr/>
        </p:nvSpPr>
        <p:spPr bwMode="auto">
          <a:xfrm rot="0" flipH="0" flipV="0">
            <a:off x="3590033" y="1465759"/>
            <a:ext cx="50346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Multiplatforme et Haut-Niveau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466460279" name=""/>
          <p:cNvSpPr txBox="1"/>
          <p:nvPr/>
        </p:nvSpPr>
        <p:spPr bwMode="auto">
          <a:xfrm rot="0" flipH="0" flipV="0">
            <a:off x="7942805" y="3245940"/>
            <a:ext cx="206080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732941375" name=""/>
          <p:cNvSpPr txBox="1"/>
          <p:nvPr/>
        </p:nvSpPr>
        <p:spPr bwMode="auto">
          <a:xfrm rot="0" flipH="0" flipV="0">
            <a:off x="8274447" y="3694176"/>
            <a:ext cx="188115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Hello, World!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817777763" name=""/>
          <p:cNvSpPr txBox="1"/>
          <p:nvPr/>
        </p:nvSpPr>
        <p:spPr bwMode="auto">
          <a:xfrm rot="0" flipH="0" flipV="0">
            <a:off x="7998022" y="3694176"/>
            <a:ext cx="35574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362159446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4019178" y="3495562"/>
            <a:ext cx="1129465" cy="1129465"/>
          </a:xfrm>
          <a:prstGeom prst="rect">
            <a:avLst/>
          </a:prstGeom>
        </p:spPr>
      </p:pic>
      <p:grpSp>
        <p:nvGrpSpPr>
          <p:cNvPr id="900944774" name=""/>
          <p:cNvGrpSpPr/>
          <p:nvPr/>
        </p:nvGrpSpPr>
        <p:grpSpPr bwMode="auto">
          <a:xfrm>
            <a:off x="3998303" y="4434953"/>
            <a:ext cx="1523019" cy="399708"/>
            <a:chOff x="0" y="0"/>
            <a:chExt cx="1523019" cy="399708"/>
          </a:xfrm>
        </p:grpSpPr>
        <p:sp>
          <p:nvSpPr>
            <p:cNvPr id="1785820257" name=""/>
            <p:cNvSpPr txBox="1"/>
            <p:nvPr/>
          </p:nvSpPr>
          <p:spPr bwMode="auto">
            <a:xfrm rot="0" flipH="0" flipV="0">
              <a:off x="384067" y="0"/>
              <a:ext cx="113895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1523567241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  <p:pic>
        <p:nvPicPr>
          <p:cNvPr id="930625105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rot="0" flipH="0" flipV="0">
            <a:off x="4453537" y="2276196"/>
            <a:ext cx="1152803" cy="1152803"/>
          </a:xfrm>
          <a:prstGeom prst="rect">
            <a:avLst/>
          </a:prstGeom>
        </p:spPr>
      </p:pic>
      <p:sp>
        <p:nvSpPr>
          <p:cNvPr id="149148928" name=""/>
          <p:cNvSpPr/>
          <p:nvPr/>
        </p:nvSpPr>
        <p:spPr bwMode="auto">
          <a:xfrm rot="0" flipH="0" flipV="0">
            <a:off x="7970965" y="32997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6255024" name=""/>
          <p:cNvSpPr txBox="1"/>
          <p:nvPr/>
        </p:nvSpPr>
        <p:spPr bwMode="auto">
          <a:xfrm rot="0" flipH="0" flipV="0">
            <a:off x="8095204" y="3398339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793686425" name=""/>
          <p:cNvSpPr txBox="1"/>
          <p:nvPr/>
        </p:nvSpPr>
        <p:spPr bwMode="auto">
          <a:xfrm rot="0" flipH="0" flipV="0">
            <a:off x="8426847" y="3846575"/>
            <a:ext cx="188151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Hello, World!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950661179" name=""/>
          <p:cNvSpPr txBox="1"/>
          <p:nvPr/>
        </p:nvSpPr>
        <p:spPr bwMode="auto">
          <a:xfrm rot="0" flipH="0" flipV="0">
            <a:off x="8150421" y="3846575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1082326730" name=""/>
          <p:cNvPicPr>
            <a:picLocks noChangeAspect="1"/>
          </p:cNvPicPr>
          <p:nvPr/>
        </p:nvPicPr>
        <p:blipFill rotWithShape="1">
          <a:blip r:embed="rId6"/>
          <a:stretch/>
        </p:blipFill>
        <p:spPr bwMode="auto">
          <a:xfrm flipH="0" flipV="0">
            <a:off x="4588647" y="4914898"/>
            <a:ext cx="747775" cy="906394"/>
          </a:xfrm>
          <a:prstGeom prst="rect">
            <a:avLst/>
          </a:prstGeom>
        </p:spPr>
      </p:pic>
      <p:grpSp>
        <p:nvGrpSpPr>
          <p:cNvPr id="507893077" name=""/>
          <p:cNvGrpSpPr/>
          <p:nvPr/>
        </p:nvGrpSpPr>
        <p:grpSpPr bwMode="auto">
          <a:xfrm>
            <a:off x="4384467" y="5874034"/>
            <a:ext cx="1523019" cy="399708"/>
            <a:chOff x="0" y="0"/>
            <a:chExt cx="1523019" cy="399708"/>
          </a:xfrm>
        </p:grpSpPr>
        <p:sp>
          <p:nvSpPr>
            <p:cNvPr id="938330650" name=""/>
            <p:cNvSpPr txBox="1"/>
            <p:nvPr/>
          </p:nvSpPr>
          <p:spPr bwMode="auto">
            <a:xfrm rot="0" flipH="0" flipV="0">
              <a:off x="384067" y="0"/>
              <a:ext cx="113895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1310205158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  <p:grpSp>
        <p:nvGrpSpPr>
          <p:cNvPr id="1775827669" name=""/>
          <p:cNvGrpSpPr/>
          <p:nvPr/>
        </p:nvGrpSpPr>
        <p:grpSpPr bwMode="auto">
          <a:xfrm>
            <a:off x="4333708" y="3095854"/>
            <a:ext cx="1523019" cy="399708"/>
            <a:chOff x="0" y="0"/>
            <a:chExt cx="1523019" cy="399708"/>
          </a:xfrm>
        </p:grpSpPr>
        <p:sp>
          <p:nvSpPr>
            <p:cNvPr id="1638524107" name=""/>
            <p:cNvSpPr txBox="1"/>
            <p:nvPr/>
          </p:nvSpPr>
          <p:spPr bwMode="auto">
            <a:xfrm rot="0" flipH="0" flipV="0">
              <a:off x="384067" y="0"/>
              <a:ext cx="113895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419337274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  <p:sp>
        <p:nvSpPr>
          <p:cNvPr id="1958590562" name=""/>
          <p:cNvSpPr/>
          <p:nvPr/>
        </p:nvSpPr>
        <p:spPr bwMode="auto">
          <a:xfrm rot="1267944" flipH="0" flipV="0">
            <a:off x="5844267" y="3321862"/>
            <a:ext cx="1930133" cy="420204"/>
          </a:xfrm>
          <a:prstGeom prst="rightArrow">
            <a:avLst>
              <a:gd name="adj1" fmla="val 50000"/>
              <a:gd name="adj2" fmla="val 1051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7303067" name=""/>
          <p:cNvSpPr/>
          <p:nvPr/>
        </p:nvSpPr>
        <p:spPr bwMode="auto">
          <a:xfrm rot="0" flipH="0" flipV="0">
            <a:off x="5539682" y="4109463"/>
            <a:ext cx="1930133" cy="420204"/>
          </a:xfrm>
          <a:prstGeom prst="rightArrow">
            <a:avLst>
              <a:gd name="adj1" fmla="val 50000"/>
              <a:gd name="adj2" fmla="val 1051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3666491" name=""/>
          <p:cNvSpPr/>
          <p:nvPr/>
        </p:nvSpPr>
        <p:spPr bwMode="auto">
          <a:xfrm rot="20320383" flipH="0" flipV="0">
            <a:off x="5813492" y="4961617"/>
            <a:ext cx="1930133" cy="420204"/>
          </a:xfrm>
          <a:prstGeom prst="rightArrow">
            <a:avLst>
              <a:gd name="adj1" fmla="val 50000"/>
              <a:gd name="adj2" fmla="val 1051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01505838" name=""/>
          <p:cNvGrpSpPr/>
          <p:nvPr/>
        </p:nvGrpSpPr>
        <p:grpSpPr bwMode="auto">
          <a:xfrm>
            <a:off x="408270" y="3709753"/>
            <a:ext cx="1523379" cy="399708"/>
            <a:chOff x="0" y="0"/>
            <a:chExt cx="1523379" cy="399708"/>
          </a:xfrm>
        </p:grpSpPr>
        <p:sp>
          <p:nvSpPr>
            <p:cNvPr id="2125150810" name=""/>
            <p:cNvSpPr txBox="1"/>
            <p:nvPr/>
          </p:nvSpPr>
          <p:spPr bwMode="auto">
            <a:xfrm rot="0" flipH="0" flipV="0">
              <a:off x="384067" y="0"/>
              <a:ext cx="1139311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1989719820" name=""/>
            <p:cNvPicPr>
              <a:picLocks noChangeAspect="1"/>
            </p:cNvPicPr>
            <p:nvPr/>
          </p:nvPicPr>
          <p:blipFill rotWithShape="1">
            <a:blip r:embed="rId3"/>
            <a:stretch/>
          </p:blipFill>
          <p:spPr bwMode="auto">
            <a:xfrm rot="0" flipH="0" flipV="1">
              <a:off x="0" y="0"/>
              <a:ext cx="401276" cy="39970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2941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8590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58590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7303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47303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666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33666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3686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793686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3793422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2137823988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07258392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4552062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3240815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585876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65972155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433445897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564367584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145973969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021015229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7711356" name=""/>
          <p:cNvSpPr txBox="1"/>
          <p:nvPr/>
        </p:nvSpPr>
        <p:spPr bwMode="auto">
          <a:xfrm rot="0" flipH="0" flipV="0">
            <a:off x="3590033" y="1465759"/>
            <a:ext cx="50472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Gestion automatique de la memoire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60492024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1635771" y="1887649"/>
            <a:ext cx="956759" cy="953023"/>
          </a:xfrm>
          <a:prstGeom prst="rect">
            <a:avLst/>
          </a:prstGeom>
        </p:spPr>
      </p:pic>
      <p:graphicFrame>
        <p:nvGraphicFramePr>
          <p:cNvPr id="1338384611" name=""/>
          <p:cNvGraphicFramePr>
            <a:graphicFrameLocks xmlns:a="http://schemas.openxmlformats.org/drawingml/2006/main"/>
          </p:cNvGraphicFramePr>
          <p:nvPr/>
        </p:nvGraphicFramePr>
        <p:xfrm rot="0">
          <a:off x="1424608" y="3055730"/>
          <a:ext cx="1379086" cy="22072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366385"/>
              </a:tblGrid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Heap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656520927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5450001" y="1984279"/>
            <a:ext cx="4352496" cy="42018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500">
        <p159:morph option="byObject"/>
      </p:transition>
    </mc:Choice>
    <mc:Fallback>
      <p:transition spd="med" advClick="0" advTm="500">
        <p:fade/>
      </p:transition>
    </mc:Fallback>
  </mc:AlternateContent>
  <p:timing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668132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454214651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783537563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7910811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9669488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3581786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18086828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193537670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729204490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152046412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744383771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97876430" name=""/>
          <p:cNvSpPr txBox="1"/>
          <p:nvPr/>
        </p:nvSpPr>
        <p:spPr bwMode="auto">
          <a:xfrm rot="0" flipH="0" flipV="0">
            <a:off x="3590033" y="1465759"/>
            <a:ext cx="50472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Gestion automatique de la memoire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961262380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1635771" y="1887649"/>
            <a:ext cx="956759" cy="953023"/>
          </a:xfrm>
          <a:prstGeom prst="rect">
            <a:avLst/>
          </a:prstGeom>
        </p:spPr>
      </p:pic>
      <p:graphicFrame>
        <p:nvGraphicFramePr>
          <p:cNvPr id="372741074" name=""/>
          <p:cNvGraphicFramePr>
            <a:graphicFrameLocks xmlns:a="http://schemas.openxmlformats.org/drawingml/2006/main"/>
          </p:cNvGraphicFramePr>
          <p:nvPr/>
        </p:nvGraphicFramePr>
        <p:xfrm rot="0">
          <a:off x="1424608" y="3055730"/>
          <a:ext cx="1379086" cy="22072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366385"/>
              </a:tblGrid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Heap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x =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10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52546369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5450001" y="1984279"/>
            <a:ext cx="4352497" cy="4201892"/>
          </a:xfrm>
          <a:prstGeom prst="rect">
            <a:avLst/>
          </a:prstGeom>
        </p:spPr>
      </p:pic>
      <p:sp>
        <p:nvSpPr>
          <p:cNvPr id="603482380" name=""/>
          <p:cNvSpPr/>
          <p:nvPr/>
        </p:nvSpPr>
        <p:spPr bwMode="auto">
          <a:xfrm rot="0" flipH="0" flipV="0">
            <a:off x="6931194" y="3602934"/>
            <a:ext cx="869671" cy="303694"/>
          </a:xfrm>
          <a:prstGeom prst="roundRect">
            <a:avLst>
              <a:gd name="adj" fmla="val 16667"/>
            </a:avLst>
          </a:prstGeom>
          <a:solidFill>
            <a:schemeClr val="accent4">
              <a:alpha val="2899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500">
        <p159:morph option="byObject"/>
      </p:transition>
    </mc:Choice>
    <mc:Fallback>
      <p:transition spd="med" advClick="0" advTm="500">
        <p:fade/>
      </p:transition>
    </mc:Fallback>
  </mc:AlternateContent>
  <p:timing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8804198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921795566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817876360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997400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5584656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2658120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516247803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472780816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312332283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98943823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504999184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785692467" name=""/>
          <p:cNvSpPr txBox="1"/>
          <p:nvPr/>
        </p:nvSpPr>
        <p:spPr bwMode="auto">
          <a:xfrm rot="0" flipH="0" flipV="0">
            <a:off x="3590033" y="1465759"/>
            <a:ext cx="50472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Gestion automatique de la memoire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86241957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1635771" y="1887649"/>
            <a:ext cx="956759" cy="953023"/>
          </a:xfrm>
          <a:prstGeom prst="rect">
            <a:avLst/>
          </a:prstGeom>
        </p:spPr>
      </p:pic>
      <p:graphicFrame>
        <p:nvGraphicFramePr>
          <p:cNvPr id="1348232126" name=""/>
          <p:cNvGraphicFramePr>
            <a:graphicFrameLocks xmlns:a="http://schemas.openxmlformats.org/drawingml/2006/main"/>
          </p:cNvGraphicFramePr>
          <p:nvPr/>
        </p:nvGraphicFramePr>
        <p:xfrm rot="0">
          <a:off x="1424608" y="3055730"/>
          <a:ext cx="1379086" cy="22072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366385"/>
              </a:tblGrid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Heap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x =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10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y = [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1</a:t>
                      </a:r>
                      <a:r>
                        <a:rPr/>
                        <a:t>,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2</a:t>
                      </a:r>
                      <a:r>
                        <a:rPr/>
                        <a:t>,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3</a:t>
                      </a:r>
                      <a:r>
                        <a:rPr/>
                        <a:t>]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77800526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5450001" y="1984279"/>
            <a:ext cx="4352496" cy="4201891"/>
          </a:xfrm>
          <a:prstGeom prst="rect">
            <a:avLst/>
          </a:prstGeom>
        </p:spPr>
      </p:pic>
      <p:sp>
        <p:nvSpPr>
          <p:cNvPr id="1110876043" name=""/>
          <p:cNvSpPr/>
          <p:nvPr/>
        </p:nvSpPr>
        <p:spPr bwMode="auto">
          <a:xfrm rot="0" flipH="0" flipV="0">
            <a:off x="6931194" y="3906628"/>
            <a:ext cx="1706051" cy="303694"/>
          </a:xfrm>
          <a:prstGeom prst="roundRect">
            <a:avLst>
              <a:gd name="adj" fmla="val 16667"/>
            </a:avLst>
          </a:prstGeom>
          <a:solidFill>
            <a:schemeClr val="accent4">
              <a:alpha val="2899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500">
        <p159:morph option="byObject"/>
      </p:transition>
    </mc:Choice>
    <mc:Fallback>
      <p:transition spd="med" advClick="0" advTm="500">
        <p:fade/>
      </p:transition>
    </mc:Fallback>
  </mc:AlternateContent>
  <p:timing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6215767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973617416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640214549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0247509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8694614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7811679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030856611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535313153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058336040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349458342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925933688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84999876" name=""/>
          <p:cNvSpPr txBox="1"/>
          <p:nvPr/>
        </p:nvSpPr>
        <p:spPr bwMode="auto">
          <a:xfrm rot="0" flipH="0" flipV="0">
            <a:off x="3590033" y="1465759"/>
            <a:ext cx="50472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Gestion automatique de la memoire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519856226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1635771" y="1887649"/>
            <a:ext cx="956759" cy="953023"/>
          </a:xfrm>
          <a:prstGeom prst="rect">
            <a:avLst/>
          </a:prstGeom>
        </p:spPr>
      </p:pic>
      <p:graphicFrame>
        <p:nvGraphicFramePr>
          <p:cNvPr id="1253832441" name=""/>
          <p:cNvGraphicFramePr>
            <a:graphicFrameLocks xmlns:a="http://schemas.openxmlformats.org/drawingml/2006/main"/>
          </p:cNvGraphicFramePr>
          <p:nvPr/>
        </p:nvGraphicFramePr>
        <p:xfrm rot="0">
          <a:off x="1424608" y="3055730"/>
          <a:ext cx="1379086" cy="22072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366385"/>
              </a:tblGrid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Heap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x =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10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y = [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1</a:t>
                      </a:r>
                      <a:r>
                        <a:rPr/>
                        <a:t>,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2</a:t>
                      </a:r>
                      <a:r>
                        <a:rPr/>
                        <a:t>,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3</a:t>
                      </a:r>
                      <a:r>
                        <a:rPr/>
                        <a:t>]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z = </a:t>
                      </a:r>
                      <a:r>
                        <a:rPr>
                          <a:solidFill>
                            <a:schemeClr val="accent6"/>
                          </a:solidFill>
                        </a:rPr>
                        <a:t>“Hello”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91744071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5450001" y="1984279"/>
            <a:ext cx="4352496" cy="4201891"/>
          </a:xfrm>
          <a:prstGeom prst="rect">
            <a:avLst/>
          </a:prstGeom>
        </p:spPr>
      </p:pic>
      <p:sp>
        <p:nvSpPr>
          <p:cNvPr id="199658392" name=""/>
          <p:cNvSpPr/>
          <p:nvPr/>
        </p:nvSpPr>
        <p:spPr bwMode="auto">
          <a:xfrm rot="0" flipH="0" flipV="0">
            <a:off x="6931194" y="4155106"/>
            <a:ext cx="1477065" cy="303694"/>
          </a:xfrm>
          <a:prstGeom prst="roundRect">
            <a:avLst>
              <a:gd name="adj" fmla="val 16667"/>
            </a:avLst>
          </a:prstGeom>
          <a:solidFill>
            <a:schemeClr val="accent4">
              <a:alpha val="2899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500">
        <p159:morph option="byObject"/>
      </p:transition>
    </mc:Choice>
    <mc:Fallback>
      <p:transition spd="med" advClick="0" advTm="500">
        <p:fade/>
      </p:transition>
    </mc:Fallback>
  </mc:AlternateContent>
  <p:timing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1077850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-383905" y="-824162"/>
            <a:ext cx="12715875" cy="12715875"/>
          </a:xfrm>
          <a:prstGeom prst="rect">
            <a:avLst/>
          </a:prstGeom>
        </p:spPr>
      </p:pic>
      <p:sp>
        <p:nvSpPr>
          <p:cNvPr id="1134153175" name=""/>
          <p:cNvSpPr txBox="1"/>
          <p:nvPr/>
        </p:nvSpPr>
        <p:spPr bwMode="auto">
          <a:xfrm rot="0" flipH="0" flipV="0">
            <a:off x="3714780" y="3429000"/>
            <a:ext cx="4810986" cy="11890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360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De sa philosophie a ses usages dans le monde reel</a:t>
            </a:r>
            <a:endParaRPr sz="360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127996294" name=""/>
          <p:cNvSpPr/>
          <p:nvPr/>
        </p:nvSpPr>
        <p:spPr bwMode="auto">
          <a:xfrm rot="0" flipH="0" flipV="0">
            <a:off x="-95217" y="538369"/>
            <a:ext cx="11554238" cy="248478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4376874" name=""/>
          <p:cNvSpPr/>
          <p:nvPr/>
        </p:nvSpPr>
        <p:spPr bwMode="auto">
          <a:xfrm rot="0" flipH="0" flipV="0">
            <a:off x="11196739" y="538369"/>
            <a:ext cx="262282" cy="861391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3340053" name=""/>
          <p:cNvSpPr txBox="1"/>
          <p:nvPr/>
        </p:nvSpPr>
        <p:spPr bwMode="auto">
          <a:xfrm rot="0" flipH="0" flipV="0">
            <a:off x="1669117" y="8835722"/>
            <a:ext cx="8608746" cy="39932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5600">
                <a:latin typeface="Nanum Pen Script"/>
                <a:ea typeface="Nanum Pen Script"/>
                <a:cs typeface="Nanum Pen Script"/>
              </a:rPr>
              <a:t>PLAN</a:t>
            </a:r>
            <a:endParaRPr sz="25600">
              <a:latin typeface="Nanum Pen Script"/>
              <a:cs typeface="Nanum Pen Script"/>
            </a:endParaRPr>
          </a:p>
        </p:txBody>
      </p:sp>
      <p:pic>
        <p:nvPicPr>
          <p:cNvPr id="394115349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20540880" flipH="0" flipV="1">
            <a:off x="2886520" y="1733530"/>
            <a:ext cx="461178" cy="459375"/>
          </a:xfrm>
          <a:prstGeom prst="rect">
            <a:avLst/>
          </a:prstGeom>
        </p:spPr>
      </p:pic>
      <p:sp>
        <p:nvSpPr>
          <p:cNvPr id="167197205" name=""/>
          <p:cNvSpPr txBox="1"/>
          <p:nvPr/>
        </p:nvSpPr>
        <p:spPr bwMode="auto">
          <a:xfrm rot="0" flipH="0" flipV="0">
            <a:off x="2717895" y="1526607"/>
            <a:ext cx="6512268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Python - Simple. Puissant. Incontournable</a:t>
            </a:r>
            <a:endParaRPr sz="480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0">
        <p159:morph option="byObject"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3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4376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" dur="500"/>
                                        <p:tgtEl>
                                          <p:spTgt spid="1624376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74823287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342063778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815160726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8690548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9696928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0988711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514598794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17556875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49411597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377074348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301343113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9568336" name=""/>
          <p:cNvSpPr txBox="1"/>
          <p:nvPr/>
        </p:nvSpPr>
        <p:spPr bwMode="auto">
          <a:xfrm rot="0" flipH="0" flipV="0">
            <a:off x="3590033" y="1465759"/>
            <a:ext cx="50472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Gestion automatique de la memoire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88723762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1635771" y="1887649"/>
            <a:ext cx="956759" cy="953023"/>
          </a:xfrm>
          <a:prstGeom prst="rect">
            <a:avLst/>
          </a:prstGeom>
        </p:spPr>
      </p:pic>
      <p:graphicFrame>
        <p:nvGraphicFramePr>
          <p:cNvPr id="337366752" name=""/>
          <p:cNvGraphicFramePr>
            <a:graphicFrameLocks xmlns:a="http://schemas.openxmlformats.org/drawingml/2006/main"/>
          </p:cNvGraphicFramePr>
          <p:nvPr/>
        </p:nvGraphicFramePr>
        <p:xfrm rot="0">
          <a:off x="1424608" y="3055730"/>
          <a:ext cx="1379086" cy="22072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366385"/>
              </a:tblGrid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Heap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y = [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1</a:t>
                      </a:r>
                      <a:r>
                        <a:rPr/>
                        <a:t>,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2</a:t>
                      </a:r>
                      <a:r>
                        <a:rPr/>
                        <a:t>,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3</a:t>
                      </a:r>
                      <a:r>
                        <a:rPr/>
                        <a:t>]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r>
                        <a:rPr/>
                        <a:t>z = </a:t>
                      </a:r>
                      <a:r>
                        <a:rPr>
                          <a:solidFill>
                            <a:schemeClr val="accent6"/>
                          </a:solidFill>
                        </a:rPr>
                        <a:t>“Hello”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15104439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5450001" y="1984279"/>
            <a:ext cx="4352496" cy="4201891"/>
          </a:xfrm>
          <a:prstGeom prst="rect">
            <a:avLst/>
          </a:prstGeom>
        </p:spPr>
      </p:pic>
      <p:sp>
        <p:nvSpPr>
          <p:cNvPr id="2127644238" name=""/>
          <p:cNvSpPr/>
          <p:nvPr/>
        </p:nvSpPr>
        <p:spPr bwMode="auto">
          <a:xfrm rot="0" flipH="0" flipV="0">
            <a:off x="6931194" y="4458801"/>
            <a:ext cx="1477065" cy="303694"/>
          </a:xfrm>
          <a:prstGeom prst="roundRect">
            <a:avLst>
              <a:gd name="adj" fmla="val 16667"/>
            </a:avLst>
          </a:prstGeom>
          <a:solidFill>
            <a:schemeClr val="accent4">
              <a:alpha val="2899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500">
        <p159:morph option="byObject"/>
      </p:transition>
    </mc:Choice>
    <mc:Fallback>
      <p:transition spd="med" advClick="0" advTm="500">
        <p:fade/>
      </p:transition>
    </mc:Fallback>
  </mc:AlternateContent>
  <p:timing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6138424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795166651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720062406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013235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3603970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8761125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865002383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488880129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379101759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10585902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907347954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34162069" name=""/>
          <p:cNvSpPr txBox="1"/>
          <p:nvPr/>
        </p:nvSpPr>
        <p:spPr bwMode="auto">
          <a:xfrm rot="0" flipH="0" flipV="0">
            <a:off x="3590033" y="1465759"/>
            <a:ext cx="50472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Gestion automatique de la memoire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258978320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0" flipH="0" flipV="1">
            <a:off x="1635771" y="1887649"/>
            <a:ext cx="956759" cy="953023"/>
          </a:xfrm>
          <a:prstGeom prst="rect">
            <a:avLst/>
          </a:prstGeom>
        </p:spPr>
      </p:pic>
      <p:graphicFrame>
        <p:nvGraphicFramePr>
          <p:cNvPr id="1227747647" name=""/>
          <p:cNvGraphicFramePr>
            <a:graphicFrameLocks xmlns:a="http://schemas.openxmlformats.org/drawingml/2006/main"/>
          </p:cNvGraphicFramePr>
          <p:nvPr/>
        </p:nvGraphicFramePr>
        <p:xfrm rot="0">
          <a:off x="1424608" y="3055730"/>
          <a:ext cx="1379086" cy="22072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366385"/>
              </a:tblGrid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Heap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/>
                        <a:t>y = [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1</a:t>
                      </a:r>
                      <a:r>
                        <a:rPr/>
                        <a:t>,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2</a:t>
                      </a:r>
                      <a:r>
                        <a:rPr/>
                        <a:t>, </a:t>
                      </a:r>
                      <a:r>
                        <a:rPr>
                          <a:solidFill>
                            <a:schemeClr val="accent2"/>
                          </a:solidFill>
                        </a:rPr>
                        <a:t>3</a:t>
                      </a:r>
                      <a:r>
                        <a:rPr/>
                        <a:t>]</a:t>
                      </a:r>
                      <a:endParaRPr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921987634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5450001" y="1984279"/>
            <a:ext cx="4352496" cy="4201891"/>
          </a:xfrm>
          <a:prstGeom prst="rect">
            <a:avLst/>
          </a:prstGeom>
        </p:spPr>
      </p:pic>
      <p:sp>
        <p:nvSpPr>
          <p:cNvPr id="411348362" name=""/>
          <p:cNvSpPr/>
          <p:nvPr/>
        </p:nvSpPr>
        <p:spPr bwMode="auto">
          <a:xfrm rot="0" flipH="0" flipV="0">
            <a:off x="6931194" y="4748691"/>
            <a:ext cx="1477065" cy="303694"/>
          </a:xfrm>
          <a:prstGeom prst="roundRect">
            <a:avLst>
              <a:gd name="adj" fmla="val 16667"/>
            </a:avLst>
          </a:prstGeom>
          <a:solidFill>
            <a:schemeClr val="accent4">
              <a:alpha val="2899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500">
        <p159:morph option="byObject"/>
      </p:transition>
    </mc:Choice>
    <mc:Fallback>
      <p:transition spd="med" advClick="0" advTm="500">
        <p:fade/>
      </p:transition>
    </mc:Fallback>
  </mc:AlternateContent>
  <p:timing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41994084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049011017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389396456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4431640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868688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3360597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85989681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136833757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83165818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431754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250667899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07944853" name=""/>
          <p:cNvSpPr txBox="1"/>
          <p:nvPr/>
        </p:nvSpPr>
        <p:spPr bwMode="auto">
          <a:xfrm rot="0" flipH="0" flipV="0">
            <a:off x="3590033" y="1465759"/>
            <a:ext cx="505477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Typage Dynamique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35738018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75197" y="2143634"/>
            <a:ext cx="4568125" cy="4109732"/>
          </a:xfrm>
          <a:prstGeom prst="rect">
            <a:avLst/>
          </a:prstGeom>
        </p:spPr>
      </p:pic>
      <p:sp>
        <p:nvSpPr>
          <p:cNvPr id="159107434" name=""/>
          <p:cNvSpPr/>
          <p:nvPr/>
        </p:nvSpPr>
        <p:spPr bwMode="auto">
          <a:xfrm rot="0" flipH="0" flipV="0">
            <a:off x="1720727" y="3825783"/>
            <a:ext cx="862098" cy="303694"/>
          </a:xfrm>
          <a:prstGeom prst="roundRect">
            <a:avLst>
              <a:gd name="adj" fmla="val 16667"/>
            </a:avLst>
          </a:prstGeom>
          <a:solidFill>
            <a:schemeClr val="accent4">
              <a:alpha val="2899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/>
          </a:p>
        </p:txBody>
      </p:sp>
      <p:sp>
        <p:nvSpPr>
          <p:cNvPr id="583671835" name=""/>
          <p:cNvSpPr/>
          <p:nvPr/>
        </p:nvSpPr>
        <p:spPr bwMode="auto">
          <a:xfrm rot="0" flipH="0" flipV="0">
            <a:off x="7970964" y="32997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0511554" name=""/>
          <p:cNvSpPr txBox="1"/>
          <p:nvPr/>
        </p:nvSpPr>
        <p:spPr bwMode="auto">
          <a:xfrm rot="0" flipH="0" flipV="0">
            <a:off x="8095204" y="3398339"/>
            <a:ext cx="297909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rgbClr val="C00000"/>
                </a:solidFill>
                <a:latin typeface="CodeNewRoman Nerd Font Mono"/>
                <a:ea typeface="CodeNewRoman Nerd Font Mono"/>
                <a:cs typeface="CodeNewRoman Nerd Font Mono"/>
              </a:rPr>
              <a:t>python 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&gt;&gt; </a:t>
            </a:r>
            <a:r>
              <a:rPr>
                <a:solidFill>
                  <a:schemeClr val="accent4"/>
                </a:solidFill>
                <a:latin typeface="CodeNewRoman Nerd Font Mono"/>
                <a:ea typeface="CodeNewRoman Nerd Font Mono"/>
                <a:cs typeface="CodeNewRoman Nerd Font Mono"/>
              </a:rPr>
              <a:t>type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(</a:t>
            </a:r>
            <a:r>
              <a:rPr>
                <a:solidFill>
                  <a:schemeClr val="accent1"/>
                </a:solidFill>
                <a:latin typeface="CodeNewRoman Nerd Font Mono"/>
                <a:ea typeface="CodeNewRoman Nerd Font Mono"/>
                <a:cs typeface="CodeNewRoman Nerd Font Mono"/>
              </a:rPr>
              <a:t>x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)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742834126" name=""/>
          <p:cNvSpPr txBox="1"/>
          <p:nvPr/>
        </p:nvSpPr>
        <p:spPr bwMode="auto">
          <a:xfrm rot="0" flipH="0" flipV="0">
            <a:off x="8150419" y="3846575"/>
            <a:ext cx="3564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846464969" name=""/>
          <p:cNvSpPr txBox="1"/>
          <p:nvPr/>
        </p:nvSpPr>
        <p:spPr bwMode="auto">
          <a:xfrm rot="0" flipH="0" flipV="0">
            <a:off x="8426847" y="3846575"/>
            <a:ext cx="188331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int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1290875653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39038" y="3721988"/>
            <a:ext cx="956759" cy="9530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107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9107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464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846464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88784798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2058122019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441147813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199055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4933272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8573457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823342257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47586961" name=""/>
          <p:cNvSpPr/>
          <p:nvPr/>
        </p:nvSpPr>
        <p:spPr bwMode="auto">
          <a:xfrm rot="0" flipH="0" flipV="0">
            <a:off x="4342092" y="8787879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985929433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476919098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19132305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024688607" name=""/>
          <p:cNvSpPr txBox="1"/>
          <p:nvPr/>
        </p:nvSpPr>
        <p:spPr bwMode="auto">
          <a:xfrm rot="0" flipH="0" flipV="0">
            <a:off x="3590033" y="1465759"/>
            <a:ext cx="505477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Typage Dynamique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786172026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75197" y="2143634"/>
            <a:ext cx="4568125" cy="4109732"/>
          </a:xfrm>
          <a:prstGeom prst="rect">
            <a:avLst/>
          </a:prstGeom>
        </p:spPr>
      </p:pic>
      <p:sp>
        <p:nvSpPr>
          <p:cNvPr id="1322921701" name=""/>
          <p:cNvSpPr/>
          <p:nvPr/>
        </p:nvSpPr>
        <p:spPr bwMode="auto">
          <a:xfrm rot="0" flipH="0" flipV="0">
            <a:off x="1720727" y="4129479"/>
            <a:ext cx="1690358" cy="303694"/>
          </a:xfrm>
          <a:prstGeom prst="roundRect">
            <a:avLst>
              <a:gd name="adj" fmla="val 16667"/>
            </a:avLst>
          </a:prstGeom>
          <a:solidFill>
            <a:schemeClr val="accent4">
              <a:alpha val="2899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/>
          </a:p>
        </p:txBody>
      </p:sp>
      <p:sp>
        <p:nvSpPr>
          <p:cNvPr id="1913211568" name=""/>
          <p:cNvSpPr/>
          <p:nvPr/>
        </p:nvSpPr>
        <p:spPr bwMode="auto">
          <a:xfrm rot="0" flipH="0" flipV="0">
            <a:off x="7970964" y="32997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4921313" name=""/>
          <p:cNvSpPr txBox="1"/>
          <p:nvPr/>
        </p:nvSpPr>
        <p:spPr bwMode="auto">
          <a:xfrm rot="0" flipH="0" flipV="0">
            <a:off x="8095204" y="3398339"/>
            <a:ext cx="297909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rgbClr val="C00000"/>
                </a:solidFill>
                <a:latin typeface="CodeNewRoman Nerd Font Mono"/>
                <a:ea typeface="CodeNewRoman Nerd Font Mono"/>
                <a:cs typeface="CodeNewRoman Nerd Font Mono"/>
              </a:rPr>
              <a:t>python 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&gt;&gt; </a:t>
            </a:r>
            <a:r>
              <a:rPr>
                <a:solidFill>
                  <a:schemeClr val="accent4"/>
                </a:solidFill>
                <a:latin typeface="CodeNewRoman Nerd Font Mono"/>
                <a:ea typeface="CodeNewRoman Nerd Font Mono"/>
                <a:cs typeface="CodeNewRoman Nerd Font Mono"/>
              </a:rPr>
              <a:t>type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(</a:t>
            </a:r>
            <a:r>
              <a:rPr>
                <a:solidFill>
                  <a:schemeClr val="accent1"/>
                </a:solidFill>
                <a:latin typeface="CodeNewRoman Nerd Font Mono"/>
                <a:ea typeface="CodeNewRoman Nerd Font Mono"/>
                <a:cs typeface="CodeNewRoman Nerd Font Mono"/>
              </a:rPr>
              <a:t>x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)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598550372" name=""/>
          <p:cNvSpPr txBox="1"/>
          <p:nvPr/>
        </p:nvSpPr>
        <p:spPr bwMode="auto">
          <a:xfrm rot="0" flipH="0" flipV="0">
            <a:off x="8150419" y="3846575"/>
            <a:ext cx="3564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308641645" name=""/>
          <p:cNvSpPr txBox="1"/>
          <p:nvPr/>
        </p:nvSpPr>
        <p:spPr bwMode="auto">
          <a:xfrm rot="0" flipH="0" flipV="0">
            <a:off x="8426847" y="3846575"/>
            <a:ext cx="188439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str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1666199837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39038" y="3721988"/>
            <a:ext cx="956759" cy="9530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2921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22921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64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308641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6328303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481917221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399075922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026427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8688311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9944777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839539359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3575468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45039430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384310596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776193185" name=""/>
          <p:cNvSpPr txBox="1"/>
          <p:nvPr/>
        </p:nvSpPr>
        <p:spPr bwMode="auto">
          <a:xfrm rot="0" flipH="0" flipV="0">
            <a:off x="3590033" y="1465759"/>
            <a:ext cx="505477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Typage Dynamique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23727693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75197" y="2143634"/>
            <a:ext cx="4568125" cy="4109732"/>
          </a:xfrm>
          <a:prstGeom prst="rect">
            <a:avLst/>
          </a:prstGeom>
        </p:spPr>
      </p:pic>
      <p:sp>
        <p:nvSpPr>
          <p:cNvPr id="2115968082" name=""/>
          <p:cNvSpPr/>
          <p:nvPr/>
        </p:nvSpPr>
        <p:spPr bwMode="auto">
          <a:xfrm rot="0" flipH="0" flipV="0">
            <a:off x="1720727" y="4433174"/>
            <a:ext cx="1690358" cy="303694"/>
          </a:xfrm>
          <a:prstGeom prst="roundRect">
            <a:avLst>
              <a:gd name="adj" fmla="val 16667"/>
            </a:avLst>
          </a:prstGeom>
          <a:solidFill>
            <a:schemeClr val="accent4">
              <a:alpha val="2899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/>
          </a:p>
        </p:txBody>
      </p:sp>
      <p:sp>
        <p:nvSpPr>
          <p:cNvPr id="1806127906" name=""/>
          <p:cNvSpPr/>
          <p:nvPr/>
        </p:nvSpPr>
        <p:spPr bwMode="auto">
          <a:xfrm rot="0" flipH="0" flipV="0">
            <a:off x="7970964" y="32997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2796602" name=""/>
          <p:cNvSpPr txBox="1"/>
          <p:nvPr/>
        </p:nvSpPr>
        <p:spPr bwMode="auto">
          <a:xfrm rot="0" flipH="0" flipV="0">
            <a:off x="8095204" y="3398339"/>
            <a:ext cx="297909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rgbClr val="C00000"/>
                </a:solidFill>
                <a:latin typeface="CodeNewRoman Nerd Font Mono"/>
                <a:ea typeface="CodeNewRoman Nerd Font Mono"/>
                <a:cs typeface="CodeNewRoman Nerd Font Mono"/>
              </a:rPr>
              <a:t>python 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&gt;&gt; </a:t>
            </a:r>
            <a:r>
              <a:rPr>
                <a:solidFill>
                  <a:schemeClr val="accent4"/>
                </a:solidFill>
                <a:latin typeface="CodeNewRoman Nerd Font Mono"/>
                <a:ea typeface="CodeNewRoman Nerd Font Mono"/>
                <a:cs typeface="CodeNewRoman Nerd Font Mono"/>
              </a:rPr>
              <a:t>type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(</a:t>
            </a:r>
            <a:r>
              <a:rPr>
                <a:solidFill>
                  <a:schemeClr val="accent1"/>
                </a:solidFill>
                <a:latin typeface="CodeNewRoman Nerd Font Mono"/>
                <a:ea typeface="CodeNewRoman Nerd Font Mono"/>
                <a:cs typeface="CodeNewRoman Nerd Font Mono"/>
              </a:rPr>
              <a:t>x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)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404449451" name=""/>
          <p:cNvSpPr txBox="1"/>
          <p:nvPr/>
        </p:nvSpPr>
        <p:spPr bwMode="auto">
          <a:xfrm rot="0" flipH="0" flipV="0">
            <a:off x="8150419" y="3846575"/>
            <a:ext cx="3564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2045787228" name=""/>
          <p:cNvSpPr txBox="1"/>
          <p:nvPr/>
        </p:nvSpPr>
        <p:spPr bwMode="auto">
          <a:xfrm rot="0" flipH="0" flipV="0">
            <a:off x="8426847" y="3846575"/>
            <a:ext cx="188763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list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308568752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39038" y="3721988"/>
            <a:ext cx="956759" cy="9530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5968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15968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5787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2045787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7031624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357636377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130272675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3598160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2819857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9877418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91018821" name=""/>
          <p:cNvSpPr/>
          <p:nvPr/>
        </p:nvSpPr>
        <p:spPr bwMode="auto">
          <a:xfrm rot="0" flipH="0" flipV="0">
            <a:off x="3659532" y="35985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721847178" name=""/>
          <p:cNvSpPr/>
          <p:nvPr/>
        </p:nvSpPr>
        <p:spPr bwMode="auto">
          <a:xfrm rot="0" flipH="0" flipV="0">
            <a:off x="377187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413067303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076432717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539757988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13285417" name=""/>
          <p:cNvSpPr txBox="1"/>
          <p:nvPr/>
        </p:nvSpPr>
        <p:spPr bwMode="auto">
          <a:xfrm rot="0" flipH="0" flipV="0">
            <a:off x="3590033" y="1465759"/>
            <a:ext cx="505477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Typage Dynamique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440002206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75197" y="2143634"/>
            <a:ext cx="4568125" cy="4109732"/>
          </a:xfrm>
          <a:prstGeom prst="rect">
            <a:avLst/>
          </a:prstGeom>
        </p:spPr>
      </p:pic>
      <p:pic>
        <p:nvPicPr>
          <p:cNvPr id="2142318850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39039" y="3721989"/>
            <a:ext cx="956759" cy="953023"/>
          </a:xfrm>
          <a:prstGeom prst="rect">
            <a:avLst/>
          </a:prstGeom>
        </p:spPr>
      </p:pic>
      <p:sp>
        <p:nvSpPr>
          <p:cNvPr id="1107311246" name=""/>
          <p:cNvSpPr/>
          <p:nvPr/>
        </p:nvSpPr>
        <p:spPr bwMode="auto">
          <a:xfrm rot="0" flipH="0" flipV="0">
            <a:off x="1720727" y="4736869"/>
            <a:ext cx="1690358" cy="303694"/>
          </a:xfrm>
          <a:prstGeom prst="roundRect">
            <a:avLst>
              <a:gd name="adj" fmla="val 16667"/>
            </a:avLst>
          </a:prstGeom>
          <a:solidFill>
            <a:schemeClr val="accent4">
              <a:alpha val="2899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/>
          </a:p>
        </p:txBody>
      </p:sp>
      <p:sp>
        <p:nvSpPr>
          <p:cNvPr id="567105623" name=""/>
          <p:cNvSpPr/>
          <p:nvPr/>
        </p:nvSpPr>
        <p:spPr bwMode="auto">
          <a:xfrm rot="0" flipH="0" flipV="0">
            <a:off x="7970964" y="32997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1952484" name=""/>
          <p:cNvSpPr txBox="1"/>
          <p:nvPr/>
        </p:nvSpPr>
        <p:spPr bwMode="auto">
          <a:xfrm rot="0" flipH="0" flipV="0">
            <a:off x="8095204" y="3398339"/>
            <a:ext cx="297909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rgbClr val="C00000"/>
                </a:solidFill>
                <a:latin typeface="CodeNewRoman Nerd Font Mono"/>
                <a:ea typeface="CodeNewRoman Nerd Font Mono"/>
                <a:cs typeface="CodeNewRoman Nerd Font Mono"/>
              </a:rPr>
              <a:t>python 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&gt;&gt; </a:t>
            </a:r>
            <a:r>
              <a:rPr>
                <a:solidFill>
                  <a:schemeClr val="accent4"/>
                </a:solidFill>
                <a:latin typeface="CodeNewRoman Nerd Font Mono"/>
                <a:ea typeface="CodeNewRoman Nerd Font Mono"/>
                <a:cs typeface="CodeNewRoman Nerd Font Mono"/>
              </a:rPr>
              <a:t>type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(</a:t>
            </a:r>
            <a:r>
              <a:rPr>
                <a:solidFill>
                  <a:schemeClr val="accent1"/>
                </a:solidFill>
                <a:latin typeface="CodeNewRoman Nerd Font Mono"/>
                <a:ea typeface="CodeNewRoman Nerd Font Mono"/>
                <a:cs typeface="CodeNewRoman Nerd Font Mono"/>
              </a:rPr>
              <a:t>x</a:t>
            </a: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)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305508142" name=""/>
          <p:cNvSpPr txBox="1"/>
          <p:nvPr/>
        </p:nvSpPr>
        <p:spPr bwMode="auto">
          <a:xfrm rot="0" flipH="0" flipV="0">
            <a:off x="8150419" y="3846575"/>
            <a:ext cx="3564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635605295" name=""/>
          <p:cNvSpPr txBox="1"/>
          <p:nvPr/>
        </p:nvSpPr>
        <p:spPr bwMode="auto">
          <a:xfrm rot="0" flipH="0" flipV="0">
            <a:off x="8426847" y="3846575"/>
            <a:ext cx="188943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dict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31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07311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605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635605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3208733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446961022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062650553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4275997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600586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2709559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427812221" name=""/>
          <p:cNvSpPr/>
          <p:nvPr/>
        </p:nvSpPr>
        <p:spPr bwMode="auto">
          <a:xfrm rot="0" flipH="0" flipV="0">
            <a:off x="3680952" y="32932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200446164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955384419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408416817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182468997" name=""/>
          <p:cNvSpPr txBox="1"/>
          <p:nvPr/>
        </p:nvSpPr>
        <p:spPr bwMode="auto">
          <a:xfrm rot="0" flipH="0" flipV="0">
            <a:off x="1753678" y="2785056"/>
            <a:ext cx="8727482" cy="8233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latin typeface="Nanum Pen Script"/>
                <a:ea typeface="Nanum Pen Script"/>
                <a:cs typeface="Nanum Pen Script"/>
              </a:rPr>
              <a:t>Python est un language interprete</a:t>
            </a:r>
            <a:endParaRPr sz="48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2468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182468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1817657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504878585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949163883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8180025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0666950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9500190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216307969" name=""/>
          <p:cNvSpPr/>
          <p:nvPr/>
        </p:nvSpPr>
        <p:spPr bwMode="auto">
          <a:xfrm rot="0" flipH="0" flipV="0">
            <a:off x="3680952" y="32932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563084456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33421735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815370226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69296957" name=""/>
          <p:cNvSpPr txBox="1"/>
          <p:nvPr/>
        </p:nvSpPr>
        <p:spPr bwMode="auto">
          <a:xfrm rot="0" flipH="0" flipV="0">
            <a:off x="3590033" y="1465759"/>
            <a:ext cx="50688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un language interprete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927139574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16417" y="2621035"/>
            <a:ext cx="5110906" cy="3020081"/>
          </a:xfrm>
          <a:prstGeom prst="rect">
            <a:avLst/>
          </a:prstGeom>
        </p:spPr>
      </p:pic>
      <p:sp>
        <p:nvSpPr>
          <p:cNvPr id="1003569269" name=""/>
          <p:cNvSpPr/>
          <p:nvPr/>
        </p:nvSpPr>
        <p:spPr bwMode="auto">
          <a:xfrm rot="0" flipH="0" flipV="0">
            <a:off x="7818565" y="31473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7880444" name=""/>
          <p:cNvSpPr txBox="1"/>
          <p:nvPr/>
        </p:nvSpPr>
        <p:spPr bwMode="auto">
          <a:xfrm rot="0" flipH="0" flipV="0">
            <a:off x="7942804" y="3245940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799015138" name=""/>
          <p:cNvSpPr txBox="1"/>
          <p:nvPr/>
        </p:nvSpPr>
        <p:spPr bwMode="auto">
          <a:xfrm rot="0" flipH="0" flipV="0">
            <a:off x="8274447" y="3694176"/>
            <a:ext cx="18883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1: Hello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273507279" name=""/>
          <p:cNvSpPr txBox="1"/>
          <p:nvPr/>
        </p:nvSpPr>
        <p:spPr bwMode="auto">
          <a:xfrm rot="0" flipH="0" flipV="0">
            <a:off x="7998021" y="3694176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228665273" name=""/>
          <p:cNvSpPr/>
          <p:nvPr/>
        </p:nvSpPr>
        <p:spPr bwMode="auto">
          <a:xfrm rot="0" flipH="0" flipV="0">
            <a:off x="1329507" y="3877077"/>
            <a:ext cx="2200140" cy="201232"/>
          </a:xfrm>
          <a:prstGeom prst="roundRect">
            <a:avLst>
              <a:gd name="adj" fmla="val 16667"/>
            </a:avLst>
          </a:prstGeom>
          <a:solidFill>
            <a:schemeClr val="accent4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110974394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46060" y="2741773"/>
            <a:ext cx="956757" cy="953021"/>
          </a:xfrm>
          <a:prstGeom prst="rect">
            <a:avLst/>
          </a:prstGeom>
        </p:spPr>
      </p:pic>
      <p:sp>
        <p:nvSpPr>
          <p:cNvPr id="862320597" name=""/>
          <p:cNvSpPr txBox="1"/>
          <p:nvPr/>
        </p:nvSpPr>
        <p:spPr bwMode="auto">
          <a:xfrm rot="0" flipH="0" flipV="0">
            <a:off x="5309969" y="3877234"/>
            <a:ext cx="1615258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200">
                <a:latin typeface="Nanum Brush Script"/>
                <a:ea typeface="Nanum Brush Script"/>
                <a:cs typeface="Nanum Brush Script"/>
              </a:rPr>
              <a:t>Interpreter</a:t>
            </a:r>
            <a:endParaRPr sz="2200">
              <a:latin typeface="Nanum Brush Script"/>
              <a:cs typeface="Nanum Brush Script"/>
            </a:endParaRPr>
          </a:p>
        </p:txBody>
      </p:sp>
      <p:sp>
        <p:nvSpPr>
          <p:cNvPr id="750110910" name=""/>
          <p:cNvSpPr/>
          <p:nvPr/>
        </p:nvSpPr>
        <p:spPr bwMode="auto">
          <a:xfrm rot="0" flipH="0" flipV="0">
            <a:off x="5210842" y="4445284"/>
            <a:ext cx="2146477" cy="402463"/>
          </a:xfrm>
          <a:prstGeom prst="rightArrow">
            <a:avLst>
              <a:gd name="adj1" fmla="val 50000"/>
              <a:gd name="adj2" fmla="val 103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2500">
        <p159:morph option="byObject"/>
      </p:transition>
    </mc:Choice>
    <mc:Fallback>
      <p:transition spd="med" advClick="0" advTm="2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65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8665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01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79901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5136102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2099188686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10599234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3268758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3085865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1945697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416732135" name=""/>
          <p:cNvSpPr/>
          <p:nvPr/>
        </p:nvSpPr>
        <p:spPr bwMode="auto">
          <a:xfrm rot="0" flipH="0" flipV="0">
            <a:off x="3680952" y="32932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058406326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01039409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966185777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316498509" name=""/>
          <p:cNvSpPr txBox="1"/>
          <p:nvPr/>
        </p:nvSpPr>
        <p:spPr bwMode="auto">
          <a:xfrm rot="0" flipH="0" flipV="0">
            <a:off x="3590033" y="1465759"/>
            <a:ext cx="50688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un language interprete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774517296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16417" y="2621035"/>
            <a:ext cx="5110906" cy="3020081"/>
          </a:xfrm>
          <a:prstGeom prst="rect">
            <a:avLst/>
          </a:prstGeom>
        </p:spPr>
      </p:pic>
      <p:sp>
        <p:nvSpPr>
          <p:cNvPr id="254837432" name=""/>
          <p:cNvSpPr/>
          <p:nvPr/>
        </p:nvSpPr>
        <p:spPr bwMode="auto">
          <a:xfrm rot="0" flipH="0" flipV="0">
            <a:off x="7818565" y="31473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4664320" name=""/>
          <p:cNvSpPr txBox="1"/>
          <p:nvPr/>
        </p:nvSpPr>
        <p:spPr bwMode="auto">
          <a:xfrm rot="0" flipH="0" flipV="0">
            <a:off x="7942804" y="3245940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196151635" name=""/>
          <p:cNvSpPr txBox="1"/>
          <p:nvPr/>
        </p:nvSpPr>
        <p:spPr bwMode="auto">
          <a:xfrm rot="0" flipH="0" flipV="0">
            <a:off x="8274447" y="3694176"/>
            <a:ext cx="292769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1: Hello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832641759" name=""/>
          <p:cNvSpPr txBox="1"/>
          <p:nvPr/>
        </p:nvSpPr>
        <p:spPr bwMode="auto">
          <a:xfrm rot="0" flipH="0" flipV="0">
            <a:off x="7998021" y="3694176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470243760" name=""/>
          <p:cNvSpPr/>
          <p:nvPr/>
        </p:nvSpPr>
        <p:spPr bwMode="auto">
          <a:xfrm rot="0" flipH="0" flipV="0">
            <a:off x="1329507" y="4102925"/>
            <a:ext cx="3072147" cy="201232"/>
          </a:xfrm>
          <a:prstGeom prst="roundRect">
            <a:avLst>
              <a:gd name="adj" fmla="val 16667"/>
            </a:avLst>
          </a:prstGeom>
          <a:solidFill>
            <a:schemeClr val="accent4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6696488" name=""/>
          <p:cNvSpPr txBox="1"/>
          <p:nvPr/>
        </p:nvSpPr>
        <p:spPr bwMode="auto">
          <a:xfrm rot="0" flipH="0" flipV="0">
            <a:off x="8274447" y="4060296"/>
            <a:ext cx="293921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2: Python is fun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114158946" name=""/>
          <p:cNvSpPr txBox="1"/>
          <p:nvPr/>
        </p:nvSpPr>
        <p:spPr bwMode="auto">
          <a:xfrm rot="0" flipH="0" flipV="0">
            <a:off x="7998021" y="4060295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416768805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46060" y="2741773"/>
            <a:ext cx="956757" cy="953021"/>
          </a:xfrm>
          <a:prstGeom prst="rect">
            <a:avLst/>
          </a:prstGeom>
        </p:spPr>
      </p:pic>
      <p:sp>
        <p:nvSpPr>
          <p:cNvPr id="1126093019" name=""/>
          <p:cNvSpPr txBox="1"/>
          <p:nvPr/>
        </p:nvSpPr>
        <p:spPr bwMode="auto">
          <a:xfrm rot="0" flipH="0" flipV="0">
            <a:off x="5309969" y="3877234"/>
            <a:ext cx="1615258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200">
                <a:latin typeface="Nanum Brush Script"/>
                <a:ea typeface="Nanum Brush Script"/>
                <a:cs typeface="Nanum Brush Script"/>
              </a:rPr>
              <a:t>Interpreter</a:t>
            </a:r>
            <a:endParaRPr sz="2200">
              <a:latin typeface="Nanum Brush Script"/>
              <a:cs typeface="Nanum Brush Script"/>
            </a:endParaRPr>
          </a:p>
        </p:txBody>
      </p:sp>
      <p:sp>
        <p:nvSpPr>
          <p:cNvPr id="278226320" name=""/>
          <p:cNvSpPr/>
          <p:nvPr/>
        </p:nvSpPr>
        <p:spPr bwMode="auto">
          <a:xfrm rot="0" flipH="0" flipV="0">
            <a:off x="5210842" y="4445284"/>
            <a:ext cx="2146477" cy="402463"/>
          </a:xfrm>
          <a:prstGeom prst="rightArrow">
            <a:avLst>
              <a:gd name="adj1" fmla="val 50000"/>
              <a:gd name="adj2" fmla="val 103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2500">
        <p159:morph option="byObject"/>
      </p:transition>
    </mc:Choice>
    <mc:Fallback>
      <p:transition spd="med" advClick="0" advTm="2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6696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796696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4825655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840824338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301898550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4844999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7640069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9537628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880197465" name=""/>
          <p:cNvSpPr/>
          <p:nvPr/>
        </p:nvSpPr>
        <p:spPr bwMode="auto">
          <a:xfrm rot="0" flipH="0" flipV="0">
            <a:off x="3680952" y="32932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017252603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489399589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092547015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18744329" name=""/>
          <p:cNvSpPr txBox="1"/>
          <p:nvPr/>
        </p:nvSpPr>
        <p:spPr bwMode="auto">
          <a:xfrm rot="0" flipH="0" flipV="0">
            <a:off x="3590033" y="1465759"/>
            <a:ext cx="50688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un language interprete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175449320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16417" y="2621035"/>
            <a:ext cx="5110906" cy="3020081"/>
          </a:xfrm>
          <a:prstGeom prst="rect">
            <a:avLst/>
          </a:prstGeom>
        </p:spPr>
      </p:pic>
      <p:sp>
        <p:nvSpPr>
          <p:cNvPr id="1039356926" name=""/>
          <p:cNvSpPr/>
          <p:nvPr/>
        </p:nvSpPr>
        <p:spPr bwMode="auto">
          <a:xfrm rot="0" flipH="0" flipV="0">
            <a:off x="7818565" y="31473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8450669" name=""/>
          <p:cNvSpPr txBox="1"/>
          <p:nvPr/>
        </p:nvSpPr>
        <p:spPr bwMode="auto">
          <a:xfrm rot="0" flipH="0" flipV="0">
            <a:off x="7942804" y="3245940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222178662" name=""/>
          <p:cNvSpPr txBox="1"/>
          <p:nvPr/>
        </p:nvSpPr>
        <p:spPr bwMode="auto">
          <a:xfrm rot="0" flipH="0" flipV="0">
            <a:off x="8274447" y="3694176"/>
            <a:ext cx="292769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1: Hello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527770843" name=""/>
          <p:cNvSpPr txBox="1"/>
          <p:nvPr/>
        </p:nvSpPr>
        <p:spPr bwMode="auto">
          <a:xfrm rot="0" flipH="0" flipV="0">
            <a:off x="7998021" y="3694176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785400445" name=""/>
          <p:cNvSpPr/>
          <p:nvPr/>
        </p:nvSpPr>
        <p:spPr bwMode="auto">
          <a:xfrm rot="0" flipH="0" flipV="0">
            <a:off x="1329705" y="4325799"/>
            <a:ext cx="1502336" cy="201232"/>
          </a:xfrm>
          <a:prstGeom prst="roundRect">
            <a:avLst>
              <a:gd name="adj" fmla="val 16667"/>
            </a:avLst>
          </a:prstGeom>
          <a:solidFill>
            <a:schemeClr val="accent4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750818" name=""/>
          <p:cNvSpPr txBox="1"/>
          <p:nvPr/>
        </p:nvSpPr>
        <p:spPr bwMode="auto">
          <a:xfrm rot="0" flipH="0" flipV="0">
            <a:off x="8274447" y="4060296"/>
            <a:ext cx="293921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2: Python is fun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504514282" name=""/>
          <p:cNvSpPr txBox="1"/>
          <p:nvPr/>
        </p:nvSpPr>
        <p:spPr bwMode="auto">
          <a:xfrm rot="0" flipH="0" flipV="0">
            <a:off x="7998021" y="4060295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850386265" name=""/>
          <p:cNvSpPr txBox="1"/>
          <p:nvPr/>
        </p:nvSpPr>
        <p:spPr bwMode="auto">
          <a:xfrm rot="0" flipH="0" flipV="0">
            <a:off x="8257525" y="4463457"/>
            <a:ext cx="29467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rgbClr val="C00000"/>
                </a:solidFill>
                <a:latin typeface="CodeNewRoman Nerd Font Mono"/>
                <a:ea typeface="CodeNewRoman Nerd Font Mono"/>
                <a:cs typeface="CodeNewRoman Nerd Font Mono"/>
              </a:rPr>
              <a:t>ZeroDivisionError</a:t>
            </a:r>
            <a:endParaRPr>
              <a:solidFill>
                <a:srgbClr val="C00000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154369620" name=""/>
          <p:cNvSpPr txBox="1"/>
          <p:nvPr/>
        </p:nvSpPr>
        <p:spPr bwMode="auto">
          <a:xfrm rot="0" flipH="0" flipV="0">
            <a:off x="7981101" y="4463457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1576358270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46060" y="2741773"/>
            <a:ext cx="956757" cy="953021"/>
          </a:xfrm>
          <a:prstGeom prst="rect">
            <a:avLst/>
          </a:prstGeom>
        </p:spPr>
      </p:pic>
      <p:sp>
        <p:nvSpPr>
          <p:cNvPr id="361653548" name=""/>
          <p:cNvSpPr txBox="1"/>
          <p:nvPr/>
        </p:nvSpPr>
        <p:spPr bwMode="auto">
          <a:xfrm rot="0" flipH="0" flipV="0">
            <a:off x="5309969" y="3877234"/>
            <a:ext cx="1615258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200">
                <a:latin typeface="Nanum Brush Script"/>
                <a:ea typeface="Nanum Brush Script"/>
                <a:cs typeface="Nanum Brush Script"/>
              </a:rPr>
              <a:t>Interpreter</a:t>
            </a:r>
            <a:endParaRPr sz="2200">
              <a:latin typeface="Nanum Brush Script"/>
              <a:cs typeface="Nanum Brush Script"/>
            </a:endParaRPr>
          </a:p>
        </p:txBody>
      </p:sp>
      <p:sp>
        <p:nvSpPr>
          <p:cNvPr id="2125731938" name=""/>
          <p:cNvSpPr/>
          <p:nvPr/>
        </p:nvSpPr>
        <p:spPr bwMode="auto">
          <a:xfrm rot="0" flipH="0" flipV="0">
            <a:off x="5210842" y="4445284"/>
            <a:ext cx="2146477" cy="402463"/>
          </a:xfrm>
          <a:prstGeom prst="rightArrow">
            <a:avLst>
              <a:gd name="adj1" fmla="val 50000"/>
              <a:gd name="adj2" fmla="val 103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2233071" name=""/>
          <p:cNvSpPr/>
          <p:nvPr/>
        </p:nvSpPr>
        <p:spPr bwMode="auto">
          <a:xfrm rot="0" flipH="1" flipV="0">
            <a:off x="6095999" y="3189844"/>
            <a:ext cx="56878" cy="56878"/>
          </a:xfrm>
          <a:prstGeom prst="ellipse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386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850386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3206609" name=""/>
          <p:cNvSpPr txBox="1"/>
          <p:nvPr/>
        </p:nvSpPr>
        <p:spPr bwMode="auto">
          <a:xfrm rot="0" flipH="0" flipV="0">
            <a:off x="1669117" y="829201"/>
            <a:ext cx="8608387" cy="39932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5600">
                <a:latin typeface="Nanum Pen Script"/>
                <a:ea typeface="Nanum Pen Script"/>
                <a:cs typeface="Nanum Pen Script"/>
              </a:rPr>
              <a:t>PLAN</a:t>
            </a:r>
            <a:endParaRPr sz="25600">
              <a:latin typeface="Nanum Pen Script"/>
              <a:cs typeface="Nanum Pen Script"/>
            </a:endParaRPr>
          </a:p>
        </p:txBody>
      </p:sp>
      <p:sp>
        <p:nvSpPr>
          <p:cNvPr id="684216960" name=""/>
          <p:cNvSpPr/>
          <p:nvPr/>
        </p:nvSpPr>
        <p:spPr bwMode="auto">
          <a:xfrm rot="0" flipH="0" flipV="0">
            <a:off x="-95215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7446542" name=""/>
          <p:cNvSpPr/>
          <p:nvPr/>
        </p:nvSpPr>
        <p:spPr bwMode="auto">
          <a:xfrm rot="0" flipH="0" flipV="0">
            <a:off x="11196738" y="-241576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5170508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-384626" y="-10824681"/>
            <a:ext cx="12715875" cy="1271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 advTm="1000">
        <p159:morph option="byObject"/>
      </p:transition>
    </mc:Choice>
    <mc:Fallback>
      <p:transition spd="med" advClick="1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216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" dur="500"/>
                                        <p:tgtEl>
                                          <p:spTgt spid="684216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4740813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582296952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046581789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0513190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0318067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3807335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450782830" name=""/>
          <p:cNvSpPr/>
          <p:nvPr/>
        </p:nvSpPr>
        <p:spPr bwMode="auto">
          <a:xfrm rot="0" flipH="0" flipV="0">
            <a:off x="3680952" y="32932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331362233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757235320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232457306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0570028" name=""/>
          <p:cNvSpPr txBox="1"/>
          <p:nvPr/>
        </p:nvSpPr>
        <p:spPr bwMode="auto">
          <a:xfrm rot="0" flipH="0" flipV="0">
            <a:off x="3590033" y="1465759"/>
            <a:ext cx="50688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un language interprete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954023167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16417" y="2621035"/>
            <a:ext cx="5110906" cy="3020081"/>
          </a:xfrm>
          <a:prstGeom prst="rect">
            <a:avLst/>
          </a:prstGeom>
        </p:spPr>
      </p:pic>
      <p:sp>
        <p:nvSpPr>
          <p:cNvPr id="1923189364" name=""/>
          <p:cNvSpPr/>
          <p:nvPr/>
        </p:nvSpPr>
        <p:spPr bwMode="auto">
          <a:xfrm rot="0" flipH="0" flipV="0">
            <a:off x="7818565" y="31473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6177959" name=""/>
          <p:cNvSpPr txBox="1"/>
          <p:nvPr/>
        </p:nvSpPr>
        <p:spPr bwMode="auto">
          <a:xfrm rot="0" flipH="0" flipV="0">
            <a:off x="7942804" y="3245940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561448234" name=""/>
          <p:cNvSpPr txBox="1"/>
          <p:nvPr/>
        </p:nvSpPr>
        <p:spPr bwMode="auto">
          <a:xfrm rot="0" flipH="0" flipV="0">
            <a:off x="8274447" y="3694176"/>
            <a:ext cx="292769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1: Hello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2138319765" name=""/>
          <p:cNvSpPr txBox="1"/>
          <p:nvPr/>
        </p:nvSpPr>
        <p:spPr bwMode="auto">
          <a:xfrm rot="0" flipH="0" flipV="0">
            <a:off x="7998021" y="3694176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677179726" name=""/>
          <p:cNvSpPr/>
          <p:nvPr/>
        </p:nvSpPr>
        <p:spPr bwMode="auto">
          <a:xfrm rot="0" flipH="0" flipV="0">
            <a:off x="1329705" y="4325799"/>
            <a:ext cx="1502336" cy="201232"/>
          </a:xfrm>
          <a:prstGeom prst="roundRect">
            <a:avLst>
              <a:gd name="adj" fmla="val 16667"/>
            </a:avLst>
          </a:prstGeom>
          <a:solidFill>
            <a:schemeClr val="accent4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7416717" name=""/>
          <p:cNvSpPr txBox="1"/>
          <p:nvPr/>
        </p:nvSpPr>
        <p:spPr bwMode="auto">
          <a:xfrm rot="0" flipH="0" flipV="0">
            <a:off x="8274447" y="4060296"/>
            <a:ext cx="293921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2: Python is fun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446426085" name=""/>
          <p:cNvSpPr txBox="1"/>
          <p:nvPr/>
        </p:nvSpPr>
        <p:spPr bwMode="auto">
          <a:xfrm rot="0" flipH="0" flipV="0">
            <a:off x="7998021" y="4060295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468743883" name=""/>
          <p:cNvSpPr txBox="1"/>
          <p:nvPr/>
        </p:nvSpPr>
        <p:spPr bwMode="auto">
          <a:xfrm rot="0" flipH="0" flipV="0">
            <a:off x="8257525" y="4463457"/>
            <a:ext cx="29467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rgbClr val="C00000"/>
                </a:solidFill>
                <a:latin typeface="CodeNewRoman Nerd Font Mono"/>
                <a:ea typeface="CodeNewRoman Nerd Font Mono"/>
                <a:cs typeface="CodeNewRoman Nerd Font Mono"/>
              </a:rPr>
              <a:t>ZeroDivisionError</a:t>
            </a:r>
            <a:endParaRPr>
              <a:solidFill>
                <a:srgbClr val="C00000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180564594" name=""/>
          <p:cNvSpPr txBox="1"/>
          <p:nvPr/>
        </p:nvSpPr>
        <p:spPr bwMode="auto">
          <a:xfrm rot="0" flipH="0" flipV="0">
            <a:off x="7981101" y="4463457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1206162952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46060" y="2741773"/>
            <a:ext cx="956757" cy="953021"/>
          </a:xfrm>
          <a:prstGeom prst="rect">
            <a:avLst/>
          </a:prstGeom>
        </p:spPr>
      </p:pic>
      <p:sp>
        <p:nvSpPr>
          <p:cNvPr id="1570872885" name=""/>
          <p:cNvSpPr txBox="1"/>
          <p:nvPr/>
        </p:nvSpPr>
        <p:spPr bwMode="auto">
          <a:xfrm rot="0" flipH="0" flipV="0">
            <a:off x="5309969" y="3877234"/>
            <a:ext cx="1615258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200">
                <a:latin typeface="Nanum Brush Script"/>
                <a:ea typeface="Nanum Brush Script"/>
                <a:cs typeface="Nanum Brush Script"/>
              </a:rPr>
              <a:t>Interpreter</a:t>
            </a:r>
            <a:endParaRPr sz="2200">
              <a:latin typeface="Nanum Brush Script"/>
              <a:cs typeface="Nanum Brush Script"/>
            </a:endParaRPr>
          </a:p>
        </p:txBody>
      </p:sp>
      <p:sp>
        <p:nvSpPr>
          <p:cNvPr id="1461851721" name=""/>
          <p:cNvSpPr/>
          <p:nvPr/>
        </p:nvSpPr>
        <p:spPr bwMode="auto">
          <a:xfrm rot="0" flipH="0" flipV="0">
            <a:off x="5210842" y="4445284"/>
            <a:ext cx="2146477" cy="402463"/>
          </a:xfrm>
          <a:prstGeom prst="rightArrow">
            <a:avLst>
              <a:gd name="adj1" fmla="val 50000"/>
              <a:gd name="adj2" fmla="val 103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8055196" name=""/>
          <p:cNvSpPr/>
          <p:nvPr/>
        </p:nvSpPr>
        <p:spPr bwMode="auto">
          <a:xfrm rot="0" flipH="0" flipV="0">
            <a:off x="4782890" y="1876735"/>
            <a:ext cx="2683098" cy="2683098"/>
          </a:xfrm>
          <a:prstGeom prst="ellipse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055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68055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68055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968055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6288383" name=""/>
          <p:cNvSpPr/>
          <p:nvPr/>
        </p:nvSpPr>
        <p:spPr bwMode="auto">
          <a:xfrm rot="0" flipH="0" flipV="0">
            <a:off x="-999646" y="-3905800"/>
            <a:ext cx="14248172" cy="14248172"/>
          </a:xfrm>
          <a:prstGeom prst="ellipse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5740488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975015171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356539993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8007526" name=""/>
          <p:cNvSpPr/>
          <p:nvPr/>
        </p:nvSpPr>
        <p:spPr bwMode="auto">
          <a:xfrm rot="0" flipH="0" flipV="0">
            <a:off x="11585788" y="7371714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7550932" name=""/>
          <p:cNvSpPr/>
          <p:nvPr/>
        </p:nvSpPr>
        <p:spPr bwMode="auto">
          <a:xfrm rot="0" flipH="0" flipV="0">
            <a:off x="11585787" y="7371714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8247132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551668120" name=""/>
          <p:cNvSpPr/>
          <p:nvPr/>
        </p:nvSpPr>
        <p:spPr bwMode="auto">
          <a:xfrm rot="0" flipH="0" flipV="0">
            <a:off x="3659532" y="-1092715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678288782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366436167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627378999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403010528" name=""/>
          <p:cNvSpPr txBox="1"/>
          <p:nvPr/>
        </p:nvSpPr>
        <p:spPr bwMode="auto">
          <a:xfrm rot="0" flipH="0" flipV="0">
            <a:off x="3659532" y="-2558887"/>
            <a:ext cx="50688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un language interprete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970418049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-5015624" y="2349808"/>
            <a:ext cx="5110906" cy="3020081"/>
          </a:xfrm>
          <a:prstGeom prst="rect">
            <a:avLst/>
          </a:prstGeom>
        </p:spPr>
      </p:pic>
      <p:sp>
        <p:nvSpPr>
          <p:cNvPr id="358801470" name=""/>
          <p:cNvSpPr/>
          <p:nvPr/>
        </p:nvSpPr>
        <p:spPr bwMode="auto">
          <a:xfrm rot="0" flipH="0" flipV="0">
            <a:off x="12916453" y="3083816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7472861" name=""/>
          <p:cNvSpPr txBox="1"/>
          <p:nvPr/>
        </p:nvSpPr>
        <p:spPr bwMode="auto">
          <a:xfrm rot="0" flipH="0" flipV="0">
            <a:off x="13040692" y="3182365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220987382" name=""/>
          <p:cNvSpPr txBox="1"/>
          <p:nvPr/>
        </p:nvSpPr>
        <p:spPr bwMode="auto">
          <a:xfrm rot="0" flipH="0" flipV="0">
            <a:off x="13372334" y="3630601"/>
            <a:ext cx="292769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1: Hello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074141117" name=""/>
          <p:cNvSpPr txBox="1"/>
          <p:nvPr/>
        </p:nvSpPr>
        <p:spPr bwMode="auto">
          <a:xfrm rot="0" flipH="0" flipV="0">
            <a:off x="13095909" y="3630601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609624448" name=""/>
          <p:cNvSpPr/>
          <p:nvPr/>
        </p:nvSpPr>
        <p:spPr bwMode="auto">
          <a:xfrm rot="0" flipH="0" flipV="0">
            <a:off x="-4170646" y="4262225"/>
            <a:ext cx="1502336" cy="201232"/>
          </a:xfrm>
          <a:prstGeom prst="roundRect">
            <a:avLst>
              <a:gd name="adj" fmla="val 16667"/>
            </a:avLst>
          </a:prstGeom>
          <a:solidFill>
            <a:schemeClr val="accent4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7711092" name=""/>
          <p:cNvSpPr txBox="1"/>
          <p:nvPr/>
        </p:nvSpPr>
        <p:spPr bwMode="auto">
          <a:xfrm rot="0" flipH="0" flipV="0">
            <a:off x="13372334" y="3996721"/>
            <a:ext cx="293921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2: Python is fun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974199232" name=""/>
          <p:cNvSpPr txBox="1"/>
          <p:nvPr/>
        </p:nvSpPr>
        <p:spPr bwMode="auto">
          <a:xfrm rot="0" flipH="0" flipV="0">
            <a:off x="13095909" y="3996721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768311108" name=""/>
          <p:cNvSpPr txBox="1"/>
          <p:nvPr/>
        </p:nvSpPr>
        <p:spPr bwMode="auto">
          <a:xfrm rot="0" flipH="0" flipV="0">
            <a:off x="13355414" y="4399882"/>
            <a:ext cx="29467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rgbClr val="C00000"/>
                </a:solidFill>
                <a:latin typeface="CodeNewRoman Nerd Font Mono"/>
                <a:ea typeface="CodeNewRoman Nerd Font Mono"/>
                <a:cs typeface="CodeNewRoman Nerd Font Mono"/>
              </a:rPr>
              <a:t>ZeroDivisionError</a:t>
            </a:r>
            <a:endParaRPr>
              <a:solidFill>
                <a:srgbClr val="C00000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984770047" name=""/>
          <p:cNvSpPr txBox="1"/>
          <p:nvPr/>
        </p:nvSpPr>
        <p:spPr bwMode="auto">
          <a:xfrm rot="0" flipH="0" flipV="0">
            <a:off x="13078989" y="4399882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420843896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428132" y="196571"/>
            <a:ext cx="1392613" cy="1387173"/>
          </a:xfrm>
          <a:prstGeom prst="rect">
            <a:avLst/>
          </a:prstGeom>
        </p:spPr>
      </p:pic>
      <p:sp>
        <p:nvSpPr>
          <p:cNvPr id="1832076200" name=""/>
          <p:cNvSpPr txBox="1"/>
          <p:nvPr/>
        </p:nvSpPr>
        <p:spPr bwMode="auto">
          <a:xfrm rot="0" flipH="0" flipV="0">
            <a:off x="3861878" y="1742731"/>
            <a:ext cx="4468242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200">
                <a:latin typeface="Nanum Brush Script"/>
                <a:ea typeface="Nanum Brush Script"/>
                <a:cs typeface="Nanum Brush Script"/>
              </a:rPr>
              <a:t>Interpreter</a:t>
            </a:r>
            <a:endParaRPr sz="2200">
              <a:latin typeface="Nanum Brush Script"/>
              <a:cs typeface="Nanum Brush Script"/>
            </a:endParaRPr>
          </a:p>
        </p:txBody>
      </p:sp>
      <p:grpSp>
        <p:nvGrpSpPr>
          <p:cNvPr id="331622090" name=""/>
          <p:cNvGrpSpPr/>
          <p:nvPr/>
        </p:nvGrpSpPr>
        <p:grpSpPr bwMode="auto">
          <a:xfrm>
            <a:off x="1290876" y="3443167"/>
            <a:ext cx="1523736" cy="399708"/>
            <a:chOff x="0" y="0"/>
            <a:chExt cx="1523736" cy="399708"/>
          </a:xfrm>
        </p:grpSpPr>
        <p:sp>
          <p:nvSpPr>
            <p:cNvPr id="889586531" name=""/>
            <p:cNvSpPr txBox="1"/>
            <p:nvPr/>
          </p:nvSpPr>
          <p:spPr bwMode="auto">
            <a:xfrm rot="0" flipH="0" flipV="0">
              <a:off x="384066" y="0"/>
              <a:ext cx="1139670" cy="36611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upright="0" compatLnSpc="0">
              <a:spAutoFit/>
            </a:bodyPr>
            <a:p>
              <a:pPr>
                <a:defRPr/>
              </a:pPr>
              <a:r>
                <a:rPr>
                  <a:latin typeface="CodeNewRoman Nerd Font Mono"/>
                  <a:ea typeface="CodeNewRoman Nerd Font Mono"/>
                  <a:cs typeface="CodeNewRoman Nerd Font Mono"/>
                </a:rPr>
                <a:t>main.py</a:t>
              </a:r>
              <a:endParaRPr>
                <a:latin typeface="CodeNewRoman Nerd Font Mono"/>
                <a:cs typeface="CodeNewRoman Nerd Font Mono"/>
              </a:endParaRPr>
            </a:p>
          </p:txBody>
        </p:sp>
        <p:pic>
          <p:nvPicPr>
            <p:cNvPr id="141437525" name=""/>
            <p:cNvPicPr>
              <a:picLocks noChangeAspect="1"/>
            </p:cNvPicPr>
            <p:nvPr/>
          </p:nvPicPr>
          <p:blipFill rotWithShape="1">
            <a:blip r:embed="rId4"/>
            <a:stretch/>
          </p:blipFill>
          <p:spPr bwMode="auto">
            <a:xfrm rot="0" flipH="0" flipV="1">
              <a:off x="0" y="0"/>
              <a:ext cx="401275" cy="399708"/>
            </a:xfrm>
            <a:prstGeom prst="rect">
              <a:avLst/>
            </a:prstGeom>
          </p:spPr>
        </p:pic>
      </p:grpSp>
      <p:sp>
        <p:nvSpPr>
          <p:cNvPr id="1982462391" name=""/>
          <p:cNvSpPr txBox="1"/>
          <p:nvPr/>
        </p:nvSpPr>
        <p:spPr bwMode="auto">
          <a:xfrm rot="0" flipH="0" flipV="0">
            <a:off x="5533160" y="3483623"/>
            <a:ext cx="1467311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200">
                <a:latin typeface="CodeNewRoman Nerd Font Mono"/>
                <a:ea typeface="CodeNewRoman Nerd Font Mono"/>
                <a:cs typeface="CodeNewRoman Nerd Font Mono"/>
              </a:rPr>
              <a:t>ByteCode</a:t>
            </a:r>
            <a:endParaRPr sz="2200">
              <a:latin typeface="CodeNewRoman Nerd Font Mono"/>
              <a:cs typeface="CodeNewRoman Nerd Font Mono"/>
            </a:endParaRPr>
          </a:p>
        </p:txBody>
      </p:sp>
      <p:sp>
        <p:nvSpPr>
          <p:cNvPr id="1307241518" name=""/>
          <p:cNvSpPr/>
          <p:nvPr/>
        </p:nvSpPr>
        <p:spPr bwMode="auto">
          <a:xfrm rot="0" flipH="0" flipV="0">
            <a:off x="7252967" y="3548485"/>
            <a:ext cx="2213555" cy="362217"/>
          </a:xfrm>
          <a:prstGeom prst="rightArrow">
            <a:avLst>
              <a:gd name="adj1" fmla="val 50000"/>
              <a:gd name="adj2" fmla="val 108083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2474315" name=""/>
          <p:cNvSpPr txBox="1"/>
          <p:nvPr/>
        </p:nvSpPr>
        <p:spPr bwMode="auto">
          <a:xfrm rot="0" flipH="0" flipV="0">
            <a:off x="9719018" y="3392183"/>
            <a:ext cx="1317956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CodeNewRoman Nerd Font Mono"/>
                <a:ea typeface="CodeNewRoman Nerd Font Mono"/>
                <a:cs typeface="CodeNewRoman Nerd Font Mono"/>
              </a:rPr>
              <a:t>PVM</a:t>
            </a:r>
            <a:endParaRPr sz="2800">
              <a:latin typeface="CodeNewRoman Nerd Font Mono"/>
              <a:cs typeface="CodeNewRoman Nerd Font Mono"/>
            </a:endParaRPr>
          </a:p>
        </p:txBody>
      </p:sp>
      <p:sp>
        <p:nvSpPr>
          <p:cNvPr id="1214042402" name=""/>
          <p:cNvSpPr/>
          <p:nvPr/>
        </p:nvSpPr>
        <p:spPr bwMode="auto">
          <a:xfrm rot="0" flipH="0" flipV="0">
            <a:off x="3067109" y="3490970"/>
            <a:ext cx="2213556" cy="362217"/>
          </a:xfrm>
          <a:prstGeom prst="rightArrow">
            <a:avLst>
              <a:gd name="adj1" fmla="val 50000"/>
              <a:gd name="adj2" fmla="val 108083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3054736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flipH="0" flipV="0">
            <a:off x="3659532" y="3264925"/>
            <a:ext cx="814308" cy="8143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9624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09624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987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220987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3439610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607052435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45549721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614129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984047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6462892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366870715" name=""/>
          <p:cNvSpPr/>
          <p:nvPr/>
        </p:nvSpPr>
        <p:spPr bwMode="auto">
          <a:xfrm rot="0" flipH="0" flipV="0">
            <a:off x="3680952" y="32932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894737396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247144735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865505241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635057139" name=""/>
          <p:cNvSpPr txBox="1"/>
          <p:nvPr/>
        </p:nvSpPr>
        <p:spPr bwMode="auto">
          <a:xfrm rot="0" flipH="0" flipV="0">
            <a:off x="3590033" y="1465759"/>
            <a:ext cx="50688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un language interprete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195833176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16417" y="2621035"/>
            <a:ext cx="5110906" cy="3020081"/>
          </a:xfrm>
          <a:prstGeom prst="rect">
            <a:avLst/>
          </a:prstGeom>
        </p:spPr>
      </p:pic>
      <p:sp>
        <p:nvSpPr>
          <p:cNvPr id="519152983" name=""/>
          <p:cNvSpPr/>
          <p:nvPr/>
        </p:nvSpPr>
        <p:spPr bwMode="auto">
          <a:xfrm rot="0" flipH="0" flipV="0">
            <a:off x="7818565" y="31473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7557249" name=""/>
          <p:cNvSpPr txBox="1"/>
          <p:nvPr/>
        </p:nvSpPr>
        <p:spPr bwMode="auto">
          <a:xfrm rot="0" flipH="0" flipV="0">
            <a:off x="7942804" y="3245940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657059145" name=""/>
          <p:cNvSpPr txBox="1"/>
          <p:nvPr/>
        </p:nvSpPr>
        <p:spPr bwMode="auto">
          <a:xfrm rot="0" flipH="0" flipV="0">
            <a:off x="8274447" y="3694176"/>
            <a:ext cx="292769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1: Hello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2764158" name=""/>
          <p:cNvSpPr txBox="1"/>
          <p:nvPr/>
        </p:nvSpPr>
        <p:spPr bwMode="auto">
          <a:xfrm rot="0" flipH="0" flipV="0">
            <a:off x="7998021" y="3694176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010934118" name=""/>
          <p:cNvSpPr/>
          <p:nvPr/>
        </p:nvSpPr>
        <p:spPr bwMode="auto">
          <a:xfrm rot="0" flipH="0" flipV="0">
            <a:off x="1329705" y="4325799"/>
            <a:ext cx="1502336" cy="201232"/>
          </a:xfrm>
          <a:prstGeom prst="roundRect">
            <a:avLst>
              <a:gd name="adj" fmla="val 16667"/>
            </a:avLst>
          </a:prstGeom>
          <a:solidFill>
            <a:schemeClr val="accent4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257041" name=""/>
          <p:cNvSpPr txBox="1"/>
          <p:nvPr/>
        </p:nvSpPr>
        <p:spPr bwMode="auto">
          <a:xfrm rot="0" flipH="0" flipV="0">
            <a:off x="8274447" y="4060296"/>
            <a:ext cx="293921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2: Python is fun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2132005741" name=""/>
          <p:cNvSpPr txBox="1"/>
          <p:nvPr/>
        </p:nvSpPr>
        <p:spPr bwMode="auto">
          <a:xfrm rot="0" flipH="0" flipV="0">
            <a:off x="7998021" y="4060295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2065474855" name=""/>
          <p:cNvSpPr txBox="1"/>
          <p:nvPr/>
        </p:nvSpPr>
        <p:spPr bwMode="auto">
          <a:xfrm rot="0" flipH="0" flipV="0">
            <a:off x="8257525" y="4463457"/>
            <a:ext cx="29467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rgbClr val="C00000"/>
                </a:solidFill>
                <a:latin typeface="CodeNewRoman Nerd Font Mono"/>
                <a:ea typeface="CodeNewRoman Nerd Font Mono"/>
                <a:cs typeface="CodeNewRoman Nerd Font Mono"/>
              </a:rPr>
              <a:t>ZeroDivisionError</a:t>
            </a:r>
            <a:endParaRPr>
              <a:solidFill>
                <a:srgbClr val="C00000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2018068503" name=""/>
          <p:cNvSpPr txBox="1"/>
          <p:nvPr/>
        </p:nvSpPr>
        <p:spPr bwMode="auto">
          <a:xfrm rot="0" flipH="0" flipV="0">
            <a:off x="7981101" y="4463457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277089749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46060" y="2741773"/>
            <a:ext cx="956757" cy="953021"/>
          </a:xfrm>
          <a:prstGeom prst="rect">
            <a:avLst/>
          </a:prstGeom>
        </p:spPr>
      </p:pic>
      <p:sp>
        <p:nvSpPr>
          <p:cNvPr id="1673538956" name=""/>
          <p:cNvSpPr txBox="1"/>
          <p:nvPr/>
        </p:nvSpPr>
        <p:spPr bwMode="auto">
          <a:xfrm rot="0" flipH="0" flipV="0">
            <a:off x="5309969" y="3877234"/>
            <a:ext cx="1615258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200">
                <a:latin typeface="Nanum Brush Script"/>
                <a:ea typeface="Nanum Brush Script"/>
                <a:cs typeface="Nanum Brush Script"/>
              </a:rPr>
              <a:t>Interpreter</a:t>
            </a:r>
            <a:endParaRPr sz="2200">
              <a:latin typeface="Nanum Brush Script"/>
              <a:cs typeface="Nanum Brush Script"/>
            </a:endParaRPr>
          </a:p>
        </p:txBody>
      </p:sp>
      <p:sp>
        <p:nvSpPr>
          <p:cNvPr id="1209884475" name=""/>
          <p:cNvSpPr/>
          <p:nvPr/>
        </p:nvSpPr>
        <p:spPr bwMode="auto">
          <a:xfrm rot="0" flipH="0" flipV="0">
            <a:off x="5210842" y="4445284"/>
            <a:ext cx="2146477" cy="402463"/>
          </a:xfrm>
          <a:prstGeom prst="rightArrow">
            <a:avLst>
              <a:gd name="adj1" fmla="val 50000"/>
              <a:gd name="adj2" fmla="val 103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2163179" name=""/>
          <p:cNvSpPr/>
          <p:nvPr/>
        </p:nvSpPr>
        <p:spPr bwMode="auto">
          <a:xfrm rot="0" flipH="1" flipV="0">
            <a:off x="6095999" y="3189844"/>
            <a:ext cx="56878" cy="56878"/>
          </a:xfrm>
          <a:prstGeom prst="ellipse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">
        <p159:morph option="byObject"/>
      </p:transition>
    </mc:Choice>
    <mc:Fallback>
      <p:transition spd="med" advClick="0" advTm="100">
        <p:fade/>
      </p:transition>
    </mc:Fallback>
  </mc:AlternateContent>
  <p:timing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6516226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248164502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263281655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6188938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3517599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9435481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83449172" name=""/>
          <p:cNvSpPr/>
          <p:nvPr/>
        </p:nvSpPr>
        <p:spPr bwMode="auto">
          <a:xfrm rot="0" flipH="0" flipV="0">
            <a:off x="3680952" y="32932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559344061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50482825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960494152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380197593" name=""/>
          <p:cNvSpPr txBox="1"/>
          <p:nvPr/>
        </p:nvSpPr>
        <p:spPr bwMode="auto">
          <a:xfrm rot="0" flipH="0" flipV="0">
            <a:off x="3590033" y="1465759"/>
            <a:ext cx="506881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un language interprete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83431186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216417" y="2621035"/>
            <a:ext cx="5110906" cy="3020081"/>
          </a:xfrm>
          <a:prstGeom prst="rect">
            <a:avLst/>
          </a:prstGeom>
        </p:spPr>
      </p:pic>
      <p:sp>
        <p:nvSpPr>
          <p:cNvPr id="962375107" name=""/>
          <p:cNvSpPr/>
          <p:nvPr/>
        </p:nvSpPr>
        <p:spPr bwMode="auto">
          <a:xfrm rot="0" flipH="0" flipV="0">
            <a:off x="7818565" y="3147390"/>
            <a:ext cx="3607619" cy="222249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4602519" name=""/>
          <p:cNvSpPr txBox="1"/>
          <p:nvPr/>
        </p:nvSpPr>
        <p:spPr bwMode="auto">
          <a:xfrm rot="0" flipH="0" flipV="0">
            <a:off x="7942804" y="3245940"/>
            <a:ext cx="206116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37179390" name=""/>
          <p:cNvSpPr txBox="1"/>
          <p:nvPr/>
        </p:nvSpPr>
        <p:spPr bwMode="auto">
          <a:xfrm rot="0" flipH="0" flipV="0">
            <a:off x="8274447" y="3694176"/>
            <a:ext cx="292769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1: Hello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909865327" name=""/>
          <p:cNvSpPr txBox="1"/>
          <p:nvPr/>
        </p:nvSpPr>
        <p:spPr bwMode="auto">
          <a:xfrm rot="0" flipH="0" flipV="0">
            <a:off x="7998021" y="3694176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952909640" name=""/>
          <p:cNvSpPr txBox="1"/>
          <p:nvPr/>
        </p:nvSpPr>
        <p:spPr bwMode="auto">
          <a:xfrm rot="0" flipH="0" flipV="0">
            <a:off x="8274447" y="4060296"/>
            <a:ext cx="293921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Line 2: Python is fun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352692912" name=""/>
          <p:cNvSpPr txBox="1"/>
          <p:nvPr/>
        </p:nvSpPr>
        <p:spPr bwMode="auto">
          <a:xfrm rot="0" flipH="0" flipV="0">
            <a:off x="7998021" y="4060295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938152287" name=""/>
          <p:cNvSpPr txBox="1"/>
          <p:nvPr/>
        </p:nvSpPr>
        <p:spPr bwMode="auto">
          <a:xfrm rot="0" flipH="0" flipV="0">
            <a:off x="8257525" y="4463457"/>
            <a:ext cx="29467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rgbClr val="C00000"/>
                </a:solidFill>
                <a:latin typeface="CodeNewRoman Nerd Font Mono"/>
                <a:ea typeface="CodeNewRoman Nerd Font Mono"/>
                <a:cs typeface="CodeNewRoman Nerd Font Mono"/>
              </a:rPr>
              <a:t>ZeroDivisionError</a:t>
            </a:r>
            <a:endParaRPr>
              <a:solidFill>
                <a:srgbClr val="C00000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586082304" name=""/>
          <p:cNvSpPr txBox="1"/>
          <p:nvPr/>
        </p:nvSpPr>
        <p:spPr bwMode="auto">
          <a:xfrm rot="0" flipH="0" flipV="0">
            <a:off x="7981101" y="4463457"/>
            <a:ext cx="3560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pic>
        <p:nvPicPr>
          <p:cNvPr id="866701362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0" flipH="0" flipV="1">
            <a:off x="5646060" y="2741773"/>
            <a:ext cx="956757" cy="953021"/>
          </a:xfrm>
          <a:prstGeom prst="rect">
            <a:avLst/>
          </a:prstGeom>
        </p:spPr>
      </p:pic>
      <p:sp>
        <p:nvSpPr>
          <p:cNvPr id="269573314" name=""/>
          <p:cNvSpPr txBox="1"/>
          <p:nvPr/>
        </p:nvSpPr>
        <p:spPr bwMode="auto">
          <a:xfrm rot="0" flipH="0" flipV="0">
            <a:off x="5309969" y="3877234"/>
            <a:ext cx="1615258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200">
                <a:latin typeface="Nanum Brush Script"/>
                <a:ea typeface="Nanum Brush Script"/>
                <a:cs typeface="Nanum Brush Script"/>
              </a:rPr>
              <a:t>Interpreter</a:t>
            </a:r>
            <a:endParaRPr sz="2200">
              <a:latin typeface="Nanum Brush Script"/>
              <a:cs typeface="Nanum Brush Script"/>
            </a:endParaRPr>
          </a:p>
        </p:txBody>
      </p:sp>
      <p:sp>
        <p:nvSpPr>
          <p:cNvPr id="1982849345" name=""/>
          <p:cNvSpPr/>
          <p:nvPr/>
        </p:nvSpPr>
        <p:spPr bwMode="auto">
          <a:xfrm rot="0" flipH="0" flipV="0">
            <a:off x="5210842" y="4445284"/>
            <a:ext cx="2146477" cy="402463"/>
          </a:xfrm>
          <a:prstGeom prst="rightArrow">
            <a:avLst>
              <a:gd name="adj1" fmla="val 50000"/>
              <a:gd name="adj2" fmla="val 103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83431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43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"/>
                                        <p:tgtEl>
                                          <p:spTgt spid="1982849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982849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"/>
                            </p:stCondLst>
                            <p:childTnLst>
                              <p:par>
                                <p:cTn id="40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"/>
                                        <p:tgtEl>
                                          <p:spTgt spid="19381522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938152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"/>
                                        <p:tgtEl>
                                          <p:spTgt spid="5860823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58608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"/>
                            </p:stCondLst>
                            <p:childTnLst>
                              <p:par>
                                <p:cTn id="3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00"/>
                                        <p:tgtEl>
                                          <p:spTgt spid="9529096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52909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"/>
                            </p:stCondLst>
                            <p:childTnLst>
                              <p:par>
                                <p:cTn id="2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"/>
                                        <p:tgtEl>
                                          <p:spTgt spid="3526929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2692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00"/>
                            </p:stCondLst>
                            <p:childTnLst>
                              <p:par>
                                <p:cTn id="2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"/>
                                        <p:tgtEl>
                                          <p:spTgt spid="37179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7179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00"/>
                                        <p:tgtEl>
                                          <p:spTgt spid="9098653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09865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"/>
                                        <p:tgtEl>
                                          <p:spTgt spid="7846025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84602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00"/>
                            </p:stCondLst>
                            <p:childTnLst>
                              <p:par>
                                <p:cTn id="1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00"/>
                                        <p:tgtEl>
                                          <p:spTgt spid="962375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62375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80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"/>
                                        <p:tgtEl>
                                          <p:spTgt spid="8667013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6670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190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" dur="100"/>
                                        <p:tgtEl>
                                          <p:spTgt spid="2695733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" dur="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6957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8403016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594354735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78258241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5936350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5154664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6004507" name=""/>
          <p:cNvSpPr/>
          <p:nvPr/>
        </p:nvSpPr>
        <p:spPr bwMode="auto">
          <a:xfrm rot="0" flipH="0" flipV="0">
            <a:off x="3659532" y="-835633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930631162" name=""/>
          <p:cNvSpPr/>
          <p:nvPr/>
        </p:nvSpPr>
        <p:spPr bwMode="auto">
          <a:xfrm rot="0" flipH="0" flipV="0">
            <a:off x="3680952" y="32932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387668577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544028015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875253725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55684555" name=""/>
          <p:cNvSpPr txBox="1"/>
          <p:nvPr/>
        </p:nvSpPr>
        <p:spPr bwMode="auto">
          <a:xfrm rot="0" flipH="0" flipV="0">
            <a:off x="2745128" y="2767062"/>
            <a:ext cx="6701743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48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9829414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462012407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503170441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6811605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0281046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2553571" name=""/>
          <p:cNvSpPr/>
          <p:nvPr/>
        </p:nvSpPr>
        <p:spPr bwMode="auto">
          <a:xfrm rot="0" flipH="0" flipV="0">
            <a:off x="3659532" y="-2713802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813883081" name=""/>
          <p:cNvSpPr/>
          <p:nvPr/>
        </p:nvSpPr>
        <p:spPr bwMode="auto">
          <a:xfrm rot="0" flipH="0" flipV="0">
            <a:off x="3590033" y="-82753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28921739" name=""/>
          <p:cNvSpPr/>
          <p:nvPr/>
        </p:nvSpPr>
        <p:spPr bwMode="auto">
          <a:xfrm rot="0" flipH="0" flipV="0">
            <a:off x="4280760" y="936766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131201831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338222120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1442443682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1800600" y="1044213"/>
            <a:ext cx="8356300" cy="5029696"/>
          </a:xfrm>
          <a:prstGeom prst="rect">
            <a:avLst/>
          </a:prstGeom>
        </p:spPr>
      </p:pic>
      <p:sp>
        <p:nvSpPr>
          <p:cNvPr id="540266312" name=""/>
          <p:cNvSpPr txBox="1"/>
          <p:nvPr/>
        </p:nvSpPr>
        <p:spPr bwMode="auto">
          <a:xfrm rot="0" flipH="0" flipV="0">
            <a:off x="107900" y="370054"/>
            <a:ext cx="1788580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Brush Script"/>
                <a:ea typeface="Nanum Brush Script"/>
                <a:cs typeface="Nanum Brush Script"/>
              </a:rPr>
              <a:t>Exemple:</a:t>
            </a:r>
            <a:endParaRPr sz="2800">
              <a:latin typeface="Nanum Brush Script"/>
              <a:cs typeface="Nanum Brush Script"/>
            </a:endParaRPr>
          </a:p>
        </p:txBody>
      </p:sp>
      <p:sp>
        <p:nvSpPr>
          <p:cNvPr id="45517229" name=""/>
          <p:cNvSpPr txBox="1"/>
          <p:nvPr/>
        </p:nvSpPr>
        <p:spPr bwMode="auto">
          <a:xfrm rot="0" flipH="0" flipV="0">
            <a:off x="3590033" y="110794"/>
            <a:ext cx="508429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290502934" name=""/>
          <p:cNvSpPr/>
          <p:nvPr/>
        </p:nvSpPr>
        <p:spPr bwMode="auto">
          <a:xfrm rot="0" flipH="0" flipV="0">
            <a:off x="4559" y="6998525"/>
            <a:ext cx="4281030" cy="3994248"/>
          </a:xfrm>
          <a:prstGeom prst="roundRect">
            <a:avLst>
              <a:gd name="adj" fmla="val 4403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6811529" name=""/>
          <p:cNvSpPr txBox="1"/>
          <p:nvPr/>
        </p:nvSpPr>
        <p:spPr bwMode="auto">
          <a:xfrm rot="0" flipH="0" flipV="0">
            <a:off x="128798" y="7097074"/>
            <a:ext cx="2448973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terminal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633829392" name=""/>
          <p:cNvSpPr txBox="1"/>
          <p:nvPr/>
        </p:nvSpPr>
        <p:spPr bwMode="auto">
          <a:xfrm rot="0" flipH="0" flipV="0">
            <a:off x="460439" y="7545310"/>
            <a:ext cx="347989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python main.py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693149002" name=""/>
          <p:cNvSpPr txBox="1"/>
          <p:nvPr/>
        </p:nvSpPr>
        <p:spPr bwMode="auto">
          <a:xfrm rot="0" flipH="0" flipV="0">
            <a:off x="184015" y="7545310"/>
            <a:ext cx="42438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514589409" name=""/>
          <p:cNvSpPr txBox="1"/>
          <p:nvPr/>
        </p:nvSpPr>
        <p:spPr bwMode="auto">
          <a:xfrm rot="0" flipH="0" flipV="0">
            <a:off x="460439" y="7911430"/>
            <a:ext cx="348982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731530257" name=""/>
          <p:cNvSpPr txBox="1"/>
          <p:nvPr/>
        </p:nvSpPr>
        <p:spPr bwMode="auto">
          <a:xfrm rot="0" flipH="0" flipV="0">
            <a:off x="184015" y="7911429"/>
            <a:ext cx="42438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947993063" name=""/>
          <p:cNvSpPr txBox="1"/>
          <p:nvPr/>
        </p:nvSpPr>
        <p:spPr bwMode="auto">
          <a:xfrm rot="0" flipH="0" flipV="0">
            <a:off x="443519" y="8314591"/>
            <a:ext cx="349895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solidFill>
                <a:srgbClr val="C00000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487318650" name=""/>
          <p:cNvSpPr txBox="1"/>
          <p:nvPr/>
        </p:nvSpPr>
        <p:spPr bwMode="auto">
          <a:xfrm rot="0" flipH="0" flipV="0">
            <a:off x="167094" y="8314591"/>
            <a:ext cx="42438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551012234" name=""/>
          <p:cNvSpPr/>
          <p:nvPr/>
        </p:nvSpPr>
        <p:spPr bwMode="auto">
          <a:xfrm rot="0" flipH="1" flipV="1">
            <a:off x="3977097" y="7172055"/>
            <a:ext cx="205660" cy="185121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2344224" name=""/>
          <p:cNvSpPr/>
          <p:nvPr/>
        </p:nvSpPr>
        <p:spPr bwMode="auto">
          <a:xfrm rot="0" flipH="0" flipV="0">
            <a:off x="12984237" y="2280037"/>
            <a:ext cx="4281030" cy="1976834"/>
          </a:xfrm>
          <a:prstGeom prst="roundRect">
            <a:avLst>
              <a:gd name="adj" fmla="val 4403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4413224" name=""/>
          <p:cNvSpPr txBox="1"/>
          <p:nvPr/>
        </p:nvSpPr>
        <p:spPr bwMode="auto">
          <a:xfrm rot="0" flipH="0" flipV="0">
            <a:off x="13108476" y="2378586"/>
            <a:ext cx="245293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explorer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621180937" name=""/>
          <p:cNvSpPr txBox="1"/>
          <p:nvPr/>
        </p:nvSpPr>
        <p:spPr bwMode="auto">
          <a:xfrm rot="0" flipH="0" flipV="0">
            <a:off x="13440118" y="2826822"/>
            <a:ext cx="349213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doc_1.txt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745057970" name=""/>
          <p:cNvSpPr txBox="1"/>
          <p:nvPr/>
        </p:nvSpPr>
        <p:spPr bwMode="auto">
          <a:xfrm rot="0" flipH="0" flipV="0">
            <a:off x="13440118" y="3192942"/>
            <a:ext cx="350422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presentation_python.txt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246494118" name=""/>
          <p:cNvSpPr txBox="1"/>
          <p:nvPr/>
        </p:nvSpPr>
        <p:spPr bwMode="auto">
          <a:xfrm rot="0" flipH="0" flipV="0">
            <a:off x="13423197" y="3596103"/>
            <a:ext cx="352199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todo_list_med.txt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414388432" name=""/>
          <p:cNvSpPr/>
          <p:nvPr/>
        </p:nvSpPr>
        <p:spPr bwMode="auto">
          <a:xfrm rot="0" flipH="1" flipV="1">
            <a:off x="16931896" y="2378585"/>
            <a:ext cx="203499" cy="18306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12700" cap="flat" cmpd="sng" algn="ctr">
            <a:solidFill>
              <a:srgbClr val="C0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464537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27560727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247884865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7944611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6591327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8628351" name=""/>
          <p:cNvSpPr/>
          <p:nvPr/>
        </p:nvSpPr>
        <p:spPr bwMode="auto">
          <a:xfrm rot="0" flipH="0" flipV="0">
            <a:off x="3659532" y="-2713802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569640161" name=""/>
          <p:cNvSpPr/>
          <p:nvPr/>
        </p:nvSpPr>
        <p:spPr bwMode="auto">
          <a:xfrm rot="0" flipH="0" flipV="0">
            <a:off x="3590033" y="-82753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31505481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565708739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467107858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-247216" y="467347"/>
            <a:ext cx="5999224" cy="3610961"/>
          </a:xfrm>
          <a:prstGeom prst="rect">
            <a:avLst/>
          </a:prstGeom>
        </p:spPr>
      </p:pic>
      <p:sp>
        <p:nvSpPr>
          <p:cNvPr id="314211849" name=""/>
          <p:cNvSpPr txBox="1"/>
          <p:nvPr/>
        </p:nvSpPr>
        <p:spPr bwMode="auto">
          <a:xfrm rot="0" flipH="0" flipV="0">
            <a:off x="107900" y="370054"/>
            <a:ext cx="1788580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Brush Script"/>
                <a:ea typeface="Nanum Brush Script"/>
                <a:cs typeface="Nanum Brush Script"/>
              </a:rPr>
              <a:t>Exemple:</a:t>
            </a:r>
            <a:endParaRPr sz="2800">
              <a:latin typeface="Nanum Brush Script"/>
              <a:cs typeface="Nanum Brush Script"/>
            </a:endParaRPr>
          </a:p>
        </p:txBody>
      </p:sp>
      <p:sp>
        <p:nvSpPr>
          <p:cNvPr id="1817290809" name=""/>
          <p:cNvSpPr txBox="1"/>
          <p:nvPr/>
        </p:nvSpPr>
        <p:spPr bwMode="auto">
          <a:xfrm rot="0" flipH="0" flipV="0">
            <a:off x="3590033" y="110794"/>
            <a:ext cx="508429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436466313" name=""/>
          <p:cNvSpPr/>
          <p:nvPr/>
        </p:nvSpPr>
        <p:spPr bwMode="auto">
          <a:xfrm rot="0" flipH="0" flipV="0">
            <a:off x="569919" y="4537351"/>
            <a:ext cx="4503768" cy="1277836"/>
          </a:xfrm>
          <a:prstGeom prst="roundRect">
            <a:avLst>
              <a:gd name="adj" fmla="val 4403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580366" name=""/>
          <p:cNvSpPr txBox="1"/>
          <p:nvPr/>
        </p:nvSpPr>
        <p:spPr bwMode="auto">
          <a:xfrm rot="0" flipH="0" flipV="0">
            <a:off x="694158" y="4635900"/>
            <a:ext cx="2577112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terminal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71026158" name=""/>
          <p:cNvSpPr txBox="1"/>
          <p:nvPr/>
        </p:nvSpPr>
        <p:spPr bwMode="auto">
          <a:xfrm rot="0" flipH="0" flipV="0">
            <a:off x="1025800" y="5084136"/>
            <a:ext cx="366167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python main.py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804708376" name=""/>
          <p:cNvSpPr txBox="1"/>
          <p:nvPr/>
        </p:nvSpPr>
        <p:spPr bwMode="auto">
          <a:xfrm rot="0" flipH="0" flipV="0">
            <a:off x="749374" y="5084136"/>
            <a:ext cx="44718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56924528" name=""/>
          <p:cNvSpPr/>
          <p:nvPr/>
        </p:nvSpPr>
        <p:spPr bwMode="auto">
          <a:xfrm rot="0" flipH="1" flipV="1">
            <a:off x="4542456" y="4710880"/>
            <a:ext cx="216361" cy="22602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12700" cap="flat" cmpd="sng" algn="ctr">
            <a:solidFill>
              <a:srgbClr val="C0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4834273" name=""/>
          <p:cNvSpPr/>
          <p:nvPr/>
        </p:nvSpPr>
        <p:spPr bwMode="auto">
          <a:xfrm rot="0" flipH="0" flipV="0">
            <a:off x="6717226" y="1511192"/>
            <a:ext cx="4281030" cy="1976834"/>
          </a:xfrm>
          <a:prstGeom prst="roundRect">
            <a:avLst>
              <a:gd name="adj" fmla="val 4403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4287146" name=""/>
          <p:cNvSpPr txBox="1"/>
          <p:nvPr/>
        </p:nvSpPr>
        <p:spPr bwMode="auto">
          <a:xfrm rot="0" flipH="0" flipV="0">
            <a:off x="6841465" y="1609741"/>
            <a:ext cx="245293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explorer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1123746962" name=""/>
          <p:cNvSpPr txBox="1"/>
          <p:nvPr/>
        </p:nvSpPr>
        <p:spPr bwMode="auto">
          <a:xfrm rot="0" flipH="0" flipV="0">
            <a:off x="7173107" y="2057977"/>
            <a:ext cx="349285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doc 1.txt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419360301" name=""/>
          <p:cNvSpPr txBox="1"/>
          <p:nvPr/>
        </p:nvSpPr>
        <p:spPr bwMode="auto">
          <a:xfrm rot="0" flipH="0" flipV="0">
            <a:off x="7173107" y="2424097"/>
            <a:ext cx="350494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presentation python.txt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826560017" name=""/>
          <p:cNvSpPr txBox="1"/>
          <p:nvPr/>
        </p:nvSpPr>
        <p:spPr bwMode="auto">
          <a:xfrm rot="0" flipH="0" flipV="0">
            <a:off x="7156186" y="2827258"/>
            <a:ext cx="352343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todo list med.txt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905567191" name=""/>
          <p:cNvSpPr/>
          <p:nvPr/>
        </p:nvSpPr>
        <p:spPr bwMode="auto">
          <a:xfrm rot="0" flipH="1" flipV="1">
            <a:off x="10664885" y="1609740"/>
            <a:ext cx="203499" cy="18306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12700" cap="flat" cmpd="sng" algn="ctr">
            <a:solidFill>
              <a:srgbClr val="C0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66751445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474536379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092053863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8930842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1611692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1079971" name=""/>
          <p:cNvSpPr/>
          <p:nvPr/>
        </p:nvSpPr>
        <p:spPr bwMode="auto">
          <a:xfrm rot="0" flipH="0" flipV="0">
            <a:off x="3659532" y="-2713802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53644789" name=""/>
          <p:cNvSpPr/>
          <p:nvPr/>
        </p:nvSpPr>
        <p:spPr bwMode="auto">
          <a:xfrm rot="0" flipH="0" flipV="0">
            <a:off x="3590033" y="-827531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926764425" name=""/>
          <p:cNvSpPr/>
          <p:nvPr/>
        </p:nvSpPr>
        <p:spPr bwMode="auto">
          <a:xfrm rot="0" flipH="0" flipV="0">
            <a:off x="3590033" y="-1435457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78599461" name=""/>
          <p:cNvSpPr/>
          <p:nvPr/>
        </p:nvSpPr>
        <p:spPr bwMode="auto">
          <a:xfrm rot="0" flipH="0" flipV="0">
            <a:off x="4280760" y="9733006"/>
            <a:ext cx="487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067971519" name=""/>
          <p:cNvSpPr txBox="1"/>
          <p:nvPr/>
        </p:nvSpPr>
        <p:spPr bwMode="auto">
          <a:xfrm rot="0" flipH="0" flipV="0">
            <a:off x="4583910" y="9854331"/>
            <a:ext cx="43892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875044580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-247216" y="467347"/>
            <a:ext cx="5999224" cy="3610961"/>
          </a:xfrm>
          <a:prstGeom prst="rect">
            <a:avLst/>
          </a:prstGeom>
        </p:spPr>
      </p:pic>
      <p:sp>
        <p:nvSpPr>
          <p:cNvPr id="1210645846" name=""/>
          <p:cNvSpPr txBox="1"/>
          <p:nvPr/>
        </p:nvSpPr>
        <p:spPr bwMode="auto">
          <a:xfrm rot="0" flipH="0" flipV="0">
            <a:off x="107900" y="370054"/>
            <a:ext cx="1788580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Brush Script"/>
                <a:ea typeface="Nanum Brush Script"/>
                <a:cs typeface="Nanum Brush Script"/>
              </a:rPr>
              <a:t>Exemple:</a:t>
            </a:r>
            <a:endParaRPr sz="2800">
              <a:latin typeface="Nanum Brush Script"/>
              <a:cs typeface="Nanum Brush Script"/>
            </a:endParaRPr>
          </a:p>
        </p:txBody>
      </p:sp>
      <p:sp>
        <p:nvSpPr>
          <p:cNvPr id="786721258" name=""/>
          <p:cNvSpPr txBox="1"/>
          <p:nvPr/>
        </p:nvSpPr>
        <p:spPr bwMode="auto">
          <a:xfrm rot="0" flipH="0" flipV="0">
            <a:off x="3590033" y="110794"/>
            <a:ext cx="5084293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625162329" name=""/>
          <p:cNvSpPr/>
          <p:nvPr/>
        </p:nvSpPr>
        <p:spPr bwMode="auto">
          <a:xfrm rot="0" flipH="0" flipV="0">
            <a:off x="569919" y="4537351"/>
            <a:ext cx="4503768" cy="1277836"/>
          </a:xfrm>
          <a:prstGeom prst="roundRect">
            <a:avLst>
              <a:gd name="adj" fmla="val 4403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0152039" name=""/>
          <p:cNvSpPr txBox="1"/>
          <p:nvPr/>
        </p:nvSpPr>
        <p:spPr bwMode="auto">
          <a:xfrm rot="0" flipH="0" flipV="0">
            <a:off x="694158" y="4635900"/>
            <a:ext cx="2577112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terminal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786110128" name=""/>
          <p:cNvSpPr txBox="1"/>
          <p:nvPr/>
        </p:nvSpPr>
        <p:spPr bwMode="auto">
          <a:xfrm rot="0" flipH="0" flipV="0">
            <a:off x="1025800" y="5084136"/>
            <a:ext cx="366167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python main.py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274786917" name=""/>
          <p:cNvSpPr txBox="1"/>
          <p:nvPr/>
        </p:nvSpPr>
        <p:spPr bwMode="auto">
          <a:xfrm rot="0" flipH="0" flipV="0">
            <a:off x="749374" y="5084136"/>
            <a:ext cx="44718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807047364" name=""/>
          <p:cNvSpPr/>
          <p:nvPr/>
        </p:nvSpPr>
        <p:spPr bwMode="auto">
          <a:xfrm rot="0" flipH="1" flipV="1">
            <a:off x="4542456" y="4710880"/>
            <a:ext cx="216361" cy="22602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12700" cap="flat" cmpd="sng" algn="ctr">
            <a:solidFill>
              <a:srgbClr val="C0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788698" name=""/>
          <p:cNvSpPr/>
          <p:nvPr/>
        </p:nvSpPr>
        <p:spPr bwMode="auto">
          <a:xfrm rot="0" flipH="0" flipV="0">
            <a:off x="6717227" y="1511192"/>
            <a:ext cx="4281030" cy="1976834"/>
          </a:xfrm>
          <a:prstGeom prst="roundRect">
            <a:avLst>
              <a:gd name="adj" fmla="val 4403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0917124" name=""/>
          <p:cNvSpPr txBox="1"/>
          <p:nvPr/>
        </p:nvSpPr>
        <p:spPr bwMode="auto">
          <a:xfrm rot="0" flipH="0" flipV="0">
            <a:off x="6841465" y="1609741"/>
            <a:ext cx="245257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explorer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590278469" name=""/>
          <p:cNvSpPr txBox="1"/>
          <p:nvPr/>
        </p:nvSpPr>
        <p:spPr bwMode="auto">
          <a:xfrm rot="0" flipH="0" flipV="0">
            <a:off x="7173107" y="2057977"/>
            <a:ext cx="349177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doc_1.txt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841091884" name=""/>
          <p:cNvSpPr txBox="1"/>
          <p:nvPr/>
        </p:nvSpPr>
        <p:spPr bwMode="auto">
          <a:xfrm rot="0" flipH="0" flipV="0">
            <a:off x="7173107" y="2424097"/>
            <a:ext cx="350386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presentation_python.txt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868592178" name=""/>
          <p:cNvSpPr txBox="1"/>
          <p:nvPr/>
        </p:nvSpPr>
        <p:spPr bwMode="auto">
          <a:xfrm rot="0" flipH="0" flipV="0">
            <a:off x="7156186" y="2827258"/>
            <a:ext cx="352163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todo_list_med.txt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547758383" name=""/>
          <p:cNvSpPr/>
          <p:nvPr/>
        </p:nvSpPr>
        <p:spPr bwMode="auto">
          <a:xfrm rot="0" flipH="1" flipV="1">
            <a:off x="10664885" y="1609741"/>
            <a:ext cx="203500" cy="18306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12700" cap="flat" cmpd="sng" algn="ctr">
            <a:solidFill>
              <a:srgbClr val="C0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3259481" name="Ellipse 1760601146"/>
          <p:cNvSpPr/>
          <p:nvPr/>
        </p:nvSpPr>
        <p:spPr bwMode="auto">
          <a:xfrm rot="0" flipH="0" flipV="0">
            <a:off x="5641847" y="2971800"/>
            <a:ext cx="0" cy="914400"/>
          </a:xfrm>
          <a:prstGeom prst="ellipse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6248448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96990572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565424822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778734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2590895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3672260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648367526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161125924" name=""/>
          <p:cNvSpPr/>
          <p:nvPr/>
        </p:nvSpPr>
        <p:spPr bwMode="auto">
          <a:xfrm rot="0" flipH="0" flipV="0">
            <a:off x="3590032" y="-1435456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37761380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1929462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pic>
        <p:nvPicPr>
          <p:cNvPr id="1026972102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-247216" y="467345"/>
            <a:ext cx="5999223" cy="3610960"/>
          </a:xfrm>
          <a:prstGeom prst="rect">
            <a:avLst/>
          </a:prstGeom>
        </p:spPr>
      </p:pic>
      <p:sp>
        <p:nvSpPr>
          <p:cNvPr id="662659590" name=""/>
          <p:cNvSpPr txBox="1"/>
          <p:nvPr/>
        </p:nvSpPr>
        <p:spPr bwMode="auto">
          <a:xfrm rot="0" flipH="0" flipV="0">
            <a:off x="107899" y="370053"/>
            <a:ext cx="1788579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800">
                <a:latin typeface="Nanum Brush Script"/>
                <a:ea typeface="Nanum Brush Script"/>
                <a:cs typeface="Nanum Brush Script"/>
              </a:rPr>
              <a:t>Exemple:</a:t>
            </a:r>
            <a:endParaRPr sz="2800">
              <a:latin typeface="Nanum Brush Script"/>
              <a:cs typeface="Nanum Brush Script"/>
            </a:endParaRPr>
          </a:p>
        </p:txBody>
      </p:sp>
      <p:sp>
        <p:nvSpPr>
          <p:cNvPr id="1870048252" name=""/>
          <p:cNvSpPr txBox="1"/>
          <p:nvPr/>
        </p:nvSpPr>
        <p:spPr bwMode="auto">
          <a:xfrm rot="0" flipH="0" flipV="0">
            <a:off x="3590032" y="110792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236505155" name=""/>
          <p:cNvSpPr/>
          <p:nvPr/>
        </p:nvSpPr>
        <p:spPr bwMode="auto">
          <a:xfrm rot="0" flipH="0" flipV="0">
            <a:off x="569918" y="4537350"/>
            <a:ext cx="4503767" cy="1277835"/>
          </a:xfrm>
          <a:prstGeom prst="roundRect">
            <a:avLst>
              <a:gd name="adj" fmla="val 4403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8436583" name=""/>
          <p:cNvSpPr txBox="1"/>
          <p:nvPr/>
        </p:nvSpPr>
        <p:spPr bwMode="auto">
          <a:xfrm rot="0" flipH="0" flipV="0">
            <a:off x="694157" y="4635900"/>
            <a:ext cx="2577111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terminal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323102704" name=""/>
          <p:cNvSpPr txBox="1"/>
          <p:nvPr/>
        </p:nvSpPr>
        <p:spPr bwMode="auto">
          <a:xfrm rot="0" flipH="0" flipV="0">
            <a:off x="1025799" y="5084136"/>
            <a:ext cx="3661673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python main.py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399530465" name=""/>
          <p:cNvSpPr txBox="1"/>
          <p:nvPr/>
        </p:nvSpPr>
        <p:spPr bwMode="auto">
          <a:xfrm rot="0" flipH="0" flipV="0">
            <a:off x="749373" y="5084136"/>
            <a:ext cx="447187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073203663" name=""/>
          <p:cNvSpPr/>
          <p:nvPr/>
        </p:nvSpPr>
        <p:spPr bwMode="auto">
          <a:xfrm rot="0" flipH="1" flipV="1">
            <a:off x="4542455" y="4710879"/>
            <a:ext cx="216360" cy="226019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12700" cap="flat" cmpd="sng" algn="ctr">
            <a:solidFill>
              <a:srgbClr val="C0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4135038" name=""/>
          <p:cNvSpPr/>
          <p:nvPr/>
        </p:nvSpPr>
        <p:spPr bwMode="auto">
          <a:xfrm rot="0" flipH="0" flipV="0">
            <a:off x="6717226" y="1511191"/>
            <a:ext cx="4281030" cy="1976833"/>
          </a:xfrm>
          <a:prstGeom prst="roundRect">
            <a:avLst>
              <a:gd name="adj" fmla="val 4403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7773652" name=""/>
          <p:cNvSpPr txBox="1"/>
          <p:nvPr/>
        </p:nvSpPr>
        <p:spPr bwMode="auto">
          <a:xfrm rot="0" flipH="0" flipV="0">
            <a:off x="6841464" y="1609740"/>
            <a:ext cx="2452573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explorer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214302138" name=""/>
          <p:cNvSpPr txBox="1"/>
          <p:nvPr/>
        </p:nvSpPr>
        <p:spPr bwMode="auto">
          <a:xfrm rot="0" flipH="0" flipV="0">
            <a:off x="7173106" y="2057976"/>
            <a:ext cx="3491776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doc_1.txt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599052078" name=""/>
          <p:cNvSpPr txBox="1"/>
          <p:nvPr/>
        </p:nvSpPr>
        <p:spPr bwMode="auto">
          <a:xfrm rot="0" flipH="0" flipV="0">
            <a:off x="7173106" y="2424096"/>
            <a:ext cx="3503866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presentation_python.txt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429216414" name=""/>
          <p:cNvSpPr txBox="1"/>
          <p:nvPr/>
        </p:nvSpPr>
        <p:spPr bwMode="auto">
          <a:xfrm rot="0" flipH="0" flipV="0">
            <a:off x="7156185" y="2827257"/>
            <a:ext cx="3521633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todo_list_med.txt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947491621" name=""/>
          <p:cNvSpPr/>
          <p:nvPr/>
        </p:nvSpPr>
        <p:spPr bwMode="auto">
          <a:xfrm rot="0" flipH="1" flipV="1">
            <a:off x="10664884" y="1609740"/>
            <a:ext cx="203499" cy="18306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12700" cap="flat" cmpd="sng" algn="ctr">
            <a:solidFill>
              <a:srgbClr val="C0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3772561" name="Ellipse 1760601146"/>
          <p:cNvSpPr/>
          <p:nvPr/>
        </p:nvSpPr>
        <p:spPr bwMode="auto">
          <a:xfrm rot="0" flipH="0" flipV="0">
            <a:off x="-1729280" y="-4375978"/>
            <a:ext cx="14962575" cy="14962575"/>
          </a:xfrm>
          <a:prstGeom prst="ellipse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">
        <p159:morph option="byObject"/>
      </p:transition>
    </mc:Choice>
    <mc:Fallback>
      <p:transition spd="med" advClick="0" advTm="100">
        <p:fade/>
      </p:transition>
    </mc:Fallback>
  </mc:AlternateContent>
  <p:timing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8639619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-10181350" y="7035149"/>
            <a:ext cx="9936880" cy="13525499"/>
          </a:xfrm>
          <a:prstGeom prst="rect">
            <a:avLst/>
          </a:prstGeom>
        </p:spPr>
      </p:pic>
      <p:sp>
        <p:nvSpPr>
          <p:cNvPr id="1183564970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984712508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90505750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7284040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7304664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5567838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931764456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337990998" name=""/>
          <p:cNvSpPr/>
          <p:nvPr/>
        </p:nvSpPr>
        <p:spPr bwMode="auto">
          <a:xfrm rot="0" flipH="0" flipV="0">
            <a:off x="-6404314" y="362216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368640083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101178095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75276035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955226340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-3466142" y="1884016"/>
            <a:ext cx="3221672" cy="3133002"/>
          </a:xfrm>
          <a:prstGeom prst="rect">
            <a:avLst/>
          </a:prstGeom>
        </p:spPr>
      </p:pic>
      <p:sp>
        <p:nvSpPr>
          <p:cNvPr id="928309134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9138228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2975458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5214884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3437260" name=""/>
          <p:cNvSpPr txBox="1"/>
          <p:nvPr/>
        </p:nvSpPr>
        <p:spPr bwMode="auto">
          <a:xfrm rot="0" flipH="0" flipV="0">
            <a:off x="-5425397" y="5431151"/>
            <a:ext cx="3918510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partout!</a:t>
            </a:r>
            <a:endParaRPr sz="28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">
        <p:fade thruBlk="0"/>
      </p:transition>
    </mc:Choice>
    <mc:Fallback>
      <p:transition spd="med" advClick="0" advTm="100">
        <p:fade thruBlk="0"/>
      </p:transition>
    </mc:Fallback>
  </mc:AlternateContent>
  <p:timing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4047983" name=""/>
          <p:cNvSpPr txBox="1"/>
          <p:nvPr/>
        </p:nvSpPr>
        <p:spPr bwMode="auto">
          <a:xfrm rot="0" flipH="0" flipV="0">
            <a:off x="12961073" y="829201"/>
            <a:ext cx="8608387" cy="39932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5600">
                <a:latin typeface="Nanum Pen Script"/>
                <a:ea typeface="Nanum Pen Script"/>
                <a:cs typeface="Nanum Pen Script"/>
              </a:rPr>
              <a:t>PLAN</a:t>
            </a:r>
            <a:endParaRPr sz="25600">
              <a:latin typeface="Nanum Pen Script"/>
              <a:cs typeface="Nanum Pen Script"/>
            </a:endParaRPr>
          </a:p>
        </p:txBody>
      </p:sp>
      <p:sp>
        <p:nvSpPr>
          <p:cNvPr id="1481930128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0652441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8402548" name=""/>
          <p:cNvSpPr/>
          <p:nvPr/>
        </p:nvSpPr>
        <p:spPr bwMode="auto">
          <a:xfrm rot="0" flipH="0" flipV="0">
            <a:off x="6062608" y="829201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858823362" name=""/>
          <p:cNvSpPr/>
          <p:nvPr/>
        </p:nvSpPr>
        <p:spPr bwMode="auto">
          <a:xfrm rot="0" flipH="0" flipV="0">
            <a:off x="6062608" y="1988767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427779825" name=""/>
          <p:cNvSpPr/>
          <p:nvPr/>
        </p:nvSpPr>
        <p:spPr bwMode="auto">
          <a:xfrm rot="0" flipH="0" flipV="0">
            <a:off x="6062608" y="3148332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339868259" name=""/>
          <p:cNvSpPr/>
          <p:nvPr/>
        </p:nvSpPr>
        <p:spPr bwMode="auto">
          <a:xfrm rot="0" flipH="0" flipV="0">
            <a:off x="6062608" y="4307897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073373985" name=""/>
          <p:cNvSpPr/>
          <p:nvPr/>
        </p:nvSpPr>
        <p:spPr bwMode="auto">
          <a:xfrm rot="0" flipH="0" flipV="0">
            <a:off x="6062608" y="5467463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78372097" name=""/>
          <p:cNvSpPr/>
          <p:nvPr/>
        </p:nvSpPr>
        <p:spPr bwMode="auto">
          <a:xfrm rot="0" flipH="0" flipV="0">
            <a:off x="22488694" y="-241576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558020057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>
            <a:off x="7514562" y="-10727107"/>
            <a:ext cx="12715875" cy="1271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0">
        <p159:morph option="byObject"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652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40652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02704038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-4910340" y="-564601"/>
            <a:ext cx="14064034" cy="13525499"/>
          </a:xfrm>
          <a:prstGeom prst="rect">
            <a:avLst/>
          </a:prstGeom>
        </p:spPr>
      </p:pic>
      <p:sp>
        <p:nvSpPr>
          <p:cNvPr id="1087178513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263573047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711255238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6920483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4389975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6265972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685296729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766324539" name=""/>
          <p:cNvSpPr/>
          <p:nvPr/>
        </p:nvSpPr>
        <p:spPr bwMode="auto">
          <a:xfrm rot="0" flipH="0" flipV="0">
            <a:off x="-6404314" y="362216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204304529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929625860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004486944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2127727625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-3466142" y="1884016"/>
            <a:ext cx="3221672" cy="3133002"/>
          </a:xfrm>
          <a:prstGeom prst="rect">
            <a:avLst/>
          </a:prstGeom>
        </p:spPr>
      </p:pic>
      <p:sp>
        <p:nvSpPr>
          <p:cNvPr id="1925499588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173077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5656190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516838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5710102" name=""/>
          <p:cNvSpPr txBox="1"/>
          <p:nvPr/>
        </p:nvSpPr>
        <p:spPr bwMode="auto">
          <a:xfrm rot="0" flipH="0" flipV="0">
            <a:off x="-5425397" y="5431151"/>
            <a:ext cx="3918510" cy="5185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partout!</a:t>
            </a:r>
            <a:endParaRPr sz="28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">
        <p159:morph option="byObject"/>
      </p:transition>
    </mc:Choice>
    <mc:Fallback>
      <p:transition spd="med" advClick="0" advTm="100">
        <p:fade/>
      </p:transition>
    </mc:Fallback>
  </mc:AlternateContent>
  <p:timing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2913116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322666998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674486893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2191535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320103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3790774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86857185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934880769" name=""/>
          <p:cNvSpPr/>
          <p:nvPr/>
        </p:nvSpPr>
        <p:spPr bwMode="auto">
          <a:xfrm rot="0" flipH="0" flipV="0">
            <a:off x="-6404314" y="362216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715015130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603844445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866147931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793226414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-3466142" y="1884016"/>
            <a:ext cx="3221672" cy="3133002"/>
          </a:xfrm>
          <a:prstGeom prst="rect">
            <a:avLst/>
          </a:prstGeom>
        </p:spPr>
      </p:pic>
      <p:sp>
        <p:nvSpPr>
          <p:cNvPr id="1592290369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0082645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2947304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923263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7278626" name=""/>
          <p:cNvSpPr txBox="1"/>
          <p:nvPr/>
        </p:nvSpPr>
        <p:spPr bwMode="auto">
          <a:xfrm rot="0" flipH="0" flipV="0">
            <a:off x="202672" y="-41412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574833473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flipH="0" flipV="0">
            <a:off x="-4703307" y="-41412"/>
            <a:ext cx="14064033" cy="13525499"/>
          </a:xfrm>
          <a:prstGeom prst="rect">
            <a:avLst/>
          </a:prstGeom>
        </p:spPr>
      </p:pic>
      <p:sp>
        <p:nvSpPr>
          <p:cNvPr id="663646952" name=""/>
          <p:cNvSpPr txBox="1"/>
          <p:nvPr/>
        </p:nvSpPr>
        <p:spPr bwMode="auto">
          <a:xfrm rot="0" flipH="0" flipV="0">
            <a:off x="1088944" y="4464415"/>
            <a:ext cx="4308396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Python est partout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275962432" name=""/>
          <p:cNvSpPr txBox="1"/>
          <p:nvPr/>
        </p:nvSpPr>
        <p:spPr bwMode="auto">
          <a:xfrm rot="0" flipH="0" flipV="0">
            <a:off x="2175710" y="5125495"/>
            <a:ext cx="6158212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Du web à l’intelligence artificielle...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646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663646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962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" dur="1000"/>
                                        <p:tgtEl>
                                          <p:spTgt spid="1275962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9388535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788512266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635533485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0539935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1037234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8960602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00602356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866632109" name=""/>
          <p:cNvSpPr/>
          <p:nvPr/>
        </p:nvSpPr>
        <p:spPr bwMode="auto">
          <a:xfrm rot="0" flipH="0" flipV="0">
            <a:off x="-6404314" y="362216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89196272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66727263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222889701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pic>
        <p:nvPicPr>
          <p:cNvPr id="661782937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flipH="0" flipV="0">
            <a:off x="-3466142" y="1884016"/>
            <a:ext cx="3221672" cy="3133002"/>
          </a:xfrm>
          <a:prstGeom prst="rect">
            <a:avLst/>
          </a:prstGeom>
        </p:spPr>
      </p:pic>
      <p:sp>
        <p:nvSpPr>
          <p:cNvPr id="37755588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3498159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821776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8644078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923175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383739970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1689343" flipH="0" flipV="0">
            <a:off x="-6817275" y="-4474572"/>
            <a:ext cx="14064033" cy="13525499"/>
          </a:xfrm>
          <a:prstGeom prst="rect">
            <a:avLst/>
          </a:prstGeom>
        </p:spPr>
      </p:pic>
      <p:sp>
        <p:nvSpPr>
          <p:cNvPr id="674892699" name=""/>
          <p:cNvSpPr txBox="1"/>
          <p:nvPr/>
        </p:nvSpPr>
        <p:spPr bwMode="auto">
          <a:xfrm rot="0" flipH="0" flipV="0">
            <a:off x="1599705" y="4952455"/>
            <a:ext cx="167441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Django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379216452" name=""/>
          <p:cNvSpPr txBox="1"/>
          <p:nvPr/>
        </p:nvSpPr>
        <p:spPr bwMode="auto">
          <a:xfrm rot="0" flipH="0" flipV="0">
            <a:off x="3987312" y="4952455"/>
            <a:ext cx="1291673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Flask</a:t>
            </a:r>
            <a:endParaRPr sz="2600">
              <a:solidFill>
                <a:schemeClr val="bg1"/>
              </a:solidFill>
              <a:latin typeface="Fira Sans Ultra"/>
              <a:ea typeface="Fira Sans Ultra"/>
              <a:cs typeface="Fira Sans Ultra"/>
            </a:endParaRPr>
          </a:p>
        </p:txBody>
      </p:sp>
      <p:sp>
        <p:nvSpPr>
          <p:cNvPr id="858613170" name=""/>
          <p:cNvSpPr txBox="1"/>
          <p:nvPr/>
        </p:nvSpPr>
        <p:spPr bwMode="auto">
          <a:xfrm rot="0" flipH="0" flipV="0">
            <a:off x="161272" y="2651580"/>
            <a:ext cx="11869454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Développement Web</a:t>
            </a:r>
            <a:endParaRPr sz="9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939447907" name=""/>
          <p:cNvSpPr txBox="1"/>
          <p:nvPr/>
        </p:nvSpPr>
        <p:spPr bwMode="auto">
          <a:xfrm rot="0" flipH="0" flipV="0">
            <a:off x="5992175" y="4952455"/>
            <a:ext cx="2506541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Instagram</a:t>
            </a:r>
            <a:endParaRPr sz="2600">
              <a:solidFill>
                <a:schemeClr val="bg1"/>
              </a:solidFill>
              <a:latin typeface="Fira Sans Ultra"/>
              <a:ea typeface="Fira Sans Ultra"/>
              <a:cs typeface="Fira Sans Ultra"/>
            </a:endParaRPr>
          </a:p>
        </p:txBody>
      </p:sp>
      <p:sp>
        <p:nvSpPr>
          <p:cNvPr id="1910646524" name=""/>
          <p:cNvSpPr txBox="1"/>
          <p:nvPr/>
        </p:nvSpPr>
        <p:spPr bwMode="auto">
          <a:xfrm rot="0" flipH="0" flipV="0">
            <a:off x="9211906" y="4952455"/>
            <a:ext cx="2509781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Pinterest</a:t>
            </a:r>
            <a:endParaRPr sz="2600">
              <a:solidFill>
                <a:schemeClr val="bg1"/>
              </a:solidFill>
              <a:latin typeface="Fira Sans Ultra"/>
              <a:ea typeface="Fira Sans Ultra"/>
              <a:cs typeface="Fira Sans Ultr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613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58613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58613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58613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892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674892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9216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379216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9447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939447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4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0646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" dur="1000"/>
                                        <p:tgtEl>
                                          <p:spTgt spid="1910646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6430262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232798665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634506953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2102990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6127254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0978307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224000937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970348187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876307408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481263463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795364999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2378185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4323020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4659483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7390494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40541428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5399977" flipH="0" flipV="0">
            <a:off x="-2466888" y="-6569557"/>
            <a:ext cx="14064033" cy="13525499"/>
          </a:xfrm>
          <a:prstGeom prst="rect">
            <a:avLst/>
          </a:prstGeom>
        </p:spPr>
      </p:pic>
      <p:sp>
        <p:nvSpPr>
          <p:cNvPr id="2027630772" name=""/>
          <p:cNvSpPr txBox="1"/>
          <p:nvPr/>
        </p:nvSpPr>
        <p:spPr bwMode="auto">
          <a:xfrm rot="0" flipH="0" flipV="0">
            <a:off x="920264" y="4952455"/>
            <a:ext cx="199104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TensorFlow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985146866" name=""/>
          <p:cNvSpPr txBox="1"/>
          <p:nvPr/>
        </p:nvSpPr>
        <p:spPr bwMode="auto">
          <a:xfrm rot="0" flipH="0" flipV="0">
            <a:off x="3380432" y="4952455"/>
            <a:ext cx="1702211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PyTorch</a:t>
            </a:r>
            <a:endParaRPr sz="2600">
              <a:solidFill>
                <a:schemeClr val="bg1"/>
              </a:solidFill>
              <a:latin typeface="Fira Sans Ultra"/>
              <a:ea typeface="Fira Sans Ultra"/>
              <a:cs typeface="Fira Sans Ultra"/>
            </a:endParaRPr>
          </a:p>
        </p:txBody>
      </p:sp>
      <p:sp>
        <p:nvSpPr>
          <p:cNvPr id="1022062692" name=""/>
          <p:cNvSpPr txBox="1"/>
          <p:nvPr/>
        </p:nvSpPr>
        <p:spPr bwMode="auto">
          <a:xfrm rot="0" flipH="0" flipV="0">
            <a:off x="161272" y="2651580"/>
            <a:ext cx="11874854" cy="11890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72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IA &amp; Machine Learning</a:t>
            </a:r>
            <a:endParaRPr sz="72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256279161" name=""/>
          <p:cNvSpPr txBox="1"/>
          <p:nvPr/>
        </p:nvSpPr>
        <p:spPr bwMode="auto">
          <a:xfrm rot="0" flipH="0" flipV="0">
            <a:off x="5551764" y="4952455"/>
            <a:ext cx="2511581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MLKit</a:t>
            </a:r>
            <a:endParaRPr sz="2600">
              <a:solidFill>
                <a:schemeClr val="bg1"/>
              </a:solidFill>
              <a:latin typeface="Fira Sans Ultra"/>
              <a:ea typeface="Fira Sans Ultra"/>
              <a:cs typeface="Fira Sans Ultra"/>
            </a:endParaRPr>
          </a:p>
        </p:txBody>
      </p:sp>
      <p:sp>
        <p:nvSpPr>
          <p:cNvPr id="1724221715" name=""/>
          <p:cNvSpPr txBox="1"/>
          <p:nvPr/>
        </p:nvSpPr>
        <p:spPr bwMode="auto">
          <a:xfrm rot="0" flipH="0" flipV="0">
            <a:off x="8532465" y="4952455"/>
            <a:ext cx="3214139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Computer Vision</a:t>
            </a:r>
            <a:endParaRPr sz="2600">
              <a:solidFill>
                <a:schemeClr val="bg1"/>
              </a:solidFill>
              <a:latin typeface="Fira Sans Ultra"/>
              <a:ea typeface="Fira Sans Ultra"/>
              <a:cs typeface="Fira Sans Ultr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30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2027630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514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98514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279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256279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3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4221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" dur="1000"/>
                                        <p:tgtEl>
                                          <p:spTgt spid="1724221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10249210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850552904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012890950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564825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0764768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8987605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696826487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708085696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589466824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42610538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256091535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0204094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7908283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147645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0016789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8019534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8079358" flipH="0" flipV="0">
            <a:off x="2882310" y="-6610659"/>
            <a:ext cx="14064033" cy="13525499"/>
          </a:xfrm>
          <a:prstGeom prst="rect">
            <a:avLst/>
          </a:prstGeom>
        </p:spPr>
      </p:pic>
      <p:sp>
        <p:nvSpPr>
          <p:cNvPr id="409719855" name=""/>
          <p:cNvSpPr txBox="1"/>
          <p:nvPr/>
        </p:nvSpPr>
        <p:spPr bwMode="auto">
          <a:xfrm rot="0" flipH="0" flipV="0">
            <a:off x="2791694" y="5017019"/>
            <a:ext cx="199464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Matplotlib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240694013" name=""/>
          <p:cNvSpPr txBox="1"/>
          <p:nvPr/>
        </p:nvSpPr>
        <p:spPr bwMode="auto">
          <a:xfrm rot="0" flipH="0" flipV="0">
            <a:off x="5252582" y="5017019"/>
            <a:ext cx="1704371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Pandas</a:t>
            </a:r>
            <a:endParaRPr sz="2600">
              <a:solidFill>
                <a:schemeClr val="bg1"/>
              </a:solidFill>
              <a:latin typeface="Fira Sans Ultra"/>
              <a:ea typeface="Fira Sans Ultra"/>
              <a:cs typeface="Fira Sans Ultra"/>
            </a:endParaRPr>
          </a:p>
        </p:txBody>
      </p:sp>
      <p:graphicFrame>
        <p:nvGraphicFramePr>
          <p:cNvPr id="2048159613" name=""/>
          <p:cNvGraphicFramePr>
            <a:graphicFrameLocks xmlns:a="http://schemas.openxmlformats.org/drawingml/2006/main"/>
          </p:cNvGraphicFramePr>
          <p:nvPr/>
        </p:nvGraphicFramePr>
        <p:xfrm rot="0">
          <a:off x="161272" y="1520415"/>
          <a:ext cx="5472000" cy="320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22815851" name=""/>
          <p:cNvSpPr txBox="1"/>
          <p:nvPr/>
        </p:nvSpPr>
        <p:spPr bwMode="auto">
          <a:xfrm rot="0" flipH="0" flipV="0">
            <a:off x="7423192" y="5017019"/>
            <a:ext cx="2513381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NumPy</a:t>
            </a:r>
            <a:endParaRPr sz="2600">
              <a:solidFill>
                <a:schemeClr val="bg1"/>
              </a:solidFill>
              <a:latin typeface="Fira Sans Ultra"/>
              <a:ea typeface="Fira Sans Ultra"/>
              <a:cs typeface="Fira Sans Ultra"/>
            </a:endParaRPr>
          </a:p>
        </p:txBody>
      </p:sp>
      <p:sp>
        <p:nvSpPr>
          <p:cNvPr id="1025432523" name=""/>
          <p:cNvSpPr txBox="1"/>
          <p:nvPr/>
        </p:nvSpPr>
        <p:spPr bwMode="auto">
          <a:xfrm rot="0" flipH="0" flipV="0">
            <a:off x="161272" y="2651580"/>
            <a:ext cx="11877374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9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Analyse de Données</a:t>
            </a:r>
            <a:endParaRPr sz="9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19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409719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694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40694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815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022815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27040530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264764039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75899144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7739643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3558886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2033399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264402077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47222103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623052422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23083356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913742635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0374375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0964043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9826901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5132048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23417315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8079358" flipH="0" flipV="0">
            <a:off x="2882310" y="-6610659"/>
            <a:ext cx="14064033" cy="13525499"/>
          </a:xfrm>
          <a:prstGeom prst="rect">
            <a:avLst/>
          </a:prstGeom>
        </p:spPr>
      </p:pic>
      <p:sp>
        <p:nvSpPr>
          <p:cNvPr id="1780501520" name=""/>
          <p:cNvSpPr txBox="1"/>
          <p:nvPr/>
        </p:nvSpPr>
        <p:spPr bwMode="auto">
          <a:xfrm rot="0" flipH="0" flipV="0">
            <a:off x="3323724" y="5017019"/>
            <a:ext cx="5544550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Ton Assistant Personnel quotidient</a:t>
            </a:r>
            <a:endParaRPr sz="2600">
              <a:solidFill>
                <a:schemeClr val="bg1"/>
              </a:solidFill>
              <a:latin typeface="Fira Sans Ultra"/>
              <a:ea typeface="Fira Sans Ultra"/>
              <a:cs typeface="Fira Sans Ultra"/>
            </a:endParaRPr>
          </a:p>
        </p:txBody>
      </p:sp>
      <p:sp>
        <p:nvSpPr>
          <p:cNvPr id="1719932213" name=""/>
          <p:cNvSpPr txBox="1"/>
          <p:nvPr/>
        </p:nvSpPr>
        <p:spPr bwMode="auto">
          <a:xfrm rot="0" flipH="0" flipV="0">
            <a:off x="161272" y="2651580"/>
            <a:ext cx="11879894" cy="11890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72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Automatisation &amp; Scripts</a:t>
            </a:r>
            <a:endParaRPr sz="72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791565400" name=""/>
          <p:cNvSpPr txBox="1"/>
          <p:nvPr/>
        </p:nvSpPr>
        <p:spPr bwMode="auto">
          <a:xfrm rot="0" flipH="0" flipV="0">
            <a:off x="3304232" y="5705651"/>
            <a:ext cx="5555350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Compressed Thin"/>
                <a:ea typeface="Fira Sans Compressed Thin"/>
                <a:cs typeface="Fira Sans Compressed Thin"/>
              </a:rPr>
              <a:t>&gt; python script.py</a:t>
            </a:r>
            <a:endParaRPr sz="2600">
              <a:solidFill>
                <a:schemeClr val="bg1"/>
              </a:solidFill>
              <a:latin typeface="Fira Sans Compressed Thin"/>
              <a:cs typeface="Fira Sans Compressed Thi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8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050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780501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565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791565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1547469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13332577">
            <a:off x="-5127764" y="2670659"/>
            <a:ext cx="12715875" cy="12715875"/>
          </a:xfrm>
          <a:prstGeom prst="rect">
            <a:avLst/>
          </a:prstGeom>
        </p:spPr>
      </p:pic>
      <p:sp>
        <p:nvSpPr>
          <p:cNvPr id="1263121211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309495002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559501603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6505271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8865418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556302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874677923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54498597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710291672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119756442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370567323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1236929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012722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2169805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0727638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635307050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8079358" flipH="0" flipV="0">
            <a:off x="4704484" y="-1306028"/>
            <a:ext cx="14064033" cy="13525499"/>
          </a:xfrm>
          <a:prstGeom prst="rect">
            <a:avLst/>
          </a:prstGeom>
        </p:spPr>
      </p:pic>
      <p:sp>
        <p:nvSpPr>
          <p:cNvPr id="431202125" name=""/>
          <p:cNvSpPr txBox="1"/>
          <p:nvPr/>
        </p:nvSpPr>
        <p:spPr bwMode="auto">
          <a:xfrm rot="0" flipH="0" flipV="0">
            <a:off x="3323724" y="5017019"/>
            <a:ext cx="5551390" cy="8842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Pygame • Prototypes rapides • Créativité libre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403915771" name=""/>
          <p:cNvSpPr txBox="1"/>
          <p:nvPr/>
        </p:nvSpPr>
        <p:spPr bwMode="auto">
          <a:xfrm rot="0" flipH="0" flipV="0">
            <a:off x="161272" y="2651580"/>
            <a:ext cx="11882054" cy="11890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7200" b="1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Jeux Vidéo &amp; Graphisme</a:t>
            </a:r>
            <a:endParaRPr sz="72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8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20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3120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575279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13332577">
            <a:off x="-8302764" y="-2674163"/>
            <a:ext cx="12715875" cy="12715875"/>
          </a:xfrm>
          <a:prstGeom prst="rect">
            <a:avLst/>
          </a:prstGeom>
        </p:spPr>
      </p:pic>
      <p:sp>
        <p:nvSpPr>
          <p:cNvPr id="262369886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540588979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959634935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3824927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7633891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7459551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552908101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262627682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654479695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813014916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850188180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3887208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2337199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646634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6028316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337408142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8079358" flipH="0" flipV="0">
            <a:off x="4097093" y="102013"/>
            <a:ext cx="14064033" cy="13525499"/>
          </a:xfrm>
          <a:prstGeom prst="rect">
            <a:avLst/>
          </a:prstGeom>
        </p:spPr>
      </p:pic>
      <p:sp>
        <p:nvSpPr>
          <p:cNvPr id="33964962" name=""/>
          <p:cNvSpPr txBox="1"/>
          <p:nvPr/>
        </p:nvSpPr>
        <p:spPr bwMode="auto">
          <a:xfrm rot="0" flipH="0" flipV="0">
            <a:off x="3329072" y="7336149"/>
            <a:ext cx="5551390" cy="8842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Pygame • Prototypes rapides • Créativité libre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669208845" name=""/>
          <p:cNvSpPr txBox="1"/>
          <p:nvPr/>
        </p:nvSpPr>
        <p:spPr bwMode="auto">
          <a:xfrm rot="0" flipH="0" flipV="0">
            <a:off x="326924" y="-1365485"/>
            <a:ext cx="11882054" cy="11890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7200" b="1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Jeux Vidéo &amp; Graphisme</a:t>
            </a:r>
            <a:endParaRPr sz="72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700444787" name=""/>
          <p:cNvSpPr txBox="1"/>
          <p:nvPr/>
        </p:nvSpPr>
        <p:spPr bwMode="auto">
          <a:xfrm rot="0" flipH="0" flipV="0">
            <a:off x="161271" y="2651580"/>
            <a:ext cx="11888893" cy="118908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72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Et bien plus encore...</a:t>
            </a:r>
            <a:endParaRPr sz="72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559952706" name=""/>
          <p:cNvSpPr txBox="1"/>
          <p:nvPr/>
        </p:nvSpPr>
        <p:spPr bwMode="auto">
          <a:xfrm rot="0" flipH="0" flipV="0">
            <a:off x="3323723" y="5017018"/>
            <a:ext cx="5547069" cy="8842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Cybersécurité • Robotique • Finance • Systèmes embarqués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79421720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13332577">
            <a:off x="-6365554" y="-6017127"/>
            <a:ext cx="12715875" cy="12715875"/>
          </a:xfrm>
          <a:prstGeom prst="rect">
            <a:avLst/>
          </a:prstGeom>
        </p:spPr>
      </p:pic>
      <p:sp>
        <p:nvSpPr>
          <p:cNvPr id="1449411584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753361750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139874040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4900884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1572720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4545753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776203458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131179652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718142772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6921398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764745507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1513378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6787399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6764039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8673739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50217810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8079358" flipH="0" flipV="0">
            <a:off x="3735608" y="723209"/>
            <a:ext cx="14064033" cy="13525499"/>
          </a:xfrm>
          <a:prstGeom prst="rect">
            <a:avLst/>
          </a:prstGeom>
        </p:spPr>
      </p:pic>
      <p:sp>
        <p:nvSpPr>
          <p:cNvPr id="270847336" name=""/>
          <p:cNvSpPr txBox="1"/>
          <p:nvPr/>
        </p:nvSpPr>
        <p:spPr bwMode="auto">
          <a:xfrm rot="0" flipH="0" flipV="0">
            <a:off x="140932" y="2285819"/>
            <a:ext cx="11910133" cy="22863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72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Python, le couteau suisse des languages modernes.</a:t>
            </a:r>
            <a:endParaRPr sz="72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828498100" name=""/>
          <p:cNvSpPr txBox="1"/>
          <p:nvPr/>
        </p:nvSpPr>
        <p:spPr bwMode="auto">
          <a:xfrm rot="0" flipH="0" flipV="0">
            <a:off x="3323723" y="5017018"/>
            <a:ext cx="5557869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Simple. Puissant. Partout.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70613451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13332577">
            <a:off x="-6365554" y="-6017127"/>
            <a:ext cx="12715875" cy="12715875"/>
          </a:xfrm>
          <a:prstGeom prst="rect">
            <a:avLst/>
          </a:prstGeom>
        </p:spPr>
      </p:pic>
      <p:sp>
        <p:nvSpPr>
          <p:cNvPr id="1142329694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513894343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168534442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0015647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9002068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1581691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873040814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92655691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855727010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62043140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2014837302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8581213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3613205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5748113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5673887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668143444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8079358" flipH="0" flipV="0">
            <a:off x="3735608" y="723209"/>
            <a:ext cx="14064033" cy="13525499"/>
          </a:xfrm>
          <a:prstGeom prst="rect">
            <a:avLst/>
          </a:prstGeom>
        </p:spPr>
      </p:pic>
      <p:sp>
        <p:nvSpPr>
          <p:cNvPr id="677171355" name=""/>
          <p:cNvSpPr txBox="1"/>
          <p:nvPr/>
        </p:nvSpPr>
        <p:spPr bwMode="auto">
          <a:xfrm rot="0" flipH="0" flipV="0">
            <a:off x="202670" y="-41412"/>
            <a:ext cx="11880252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Les Bonnes Pratiques en Python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45657907" name=""/>
          <p:cNvSpPr txBox="1"/>
          <p:nvPr/>
        </p:nvSpPr>
        <p:spPr bwMode="auto">
          <a:xfrm rot="0" flipH="0" flipV="0">
            <a:off x="352293" y="3397219"/>
            <a:ext cx="4612812" cy="8842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Un bon code, c’est un code qu’on comprend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cxnSp>
        <p:nvCxnSpPr>
          <p:cNvPr id="1773411784" name=""/>
          <p:cNvCxnSpPr/>
          <p:nvPr/>
        </p:nvCxnSpPr>
        <p:spPr bwMode="auto">
          <a:xfrm flipH="0" flipV="0">
            <a:off x="477630" y="3050760"/>
            <a:ext cx="11236739" cy="0"/>
          </a:xfrm>
          <a:prstGeom prst="line">
            <a:avLst/>
          </a:prstGeom>
          <a:ln w="57150" cap="flat" cmpd="sng" algn="ctr">
            <a:solidFill>
              <a:schemeClr val="bg2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3411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773411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18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657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" dur="500"/>
                                        <p:tgtEl>
                                          <p:spTgt spid="145657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2145148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465763734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295146100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2970388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0901414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7458476" name=""/>
          <p:cNvSpPr/>
          <p:nvPr/>
        </p:nvSpPr>
        <p:spPr bwMode="auto">
          <a:xfrm rot="0" flipH="0" flipV="0">
            <a:off x="6062608" y="1988767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56618414" name=""/>
          <p:cNvSpPr/>
          <p:nvPr/>
        </p:nvSpPr>
        <p:spPr bwMode="auto">
          <a:xfrm rot="0" flipH="0" flipV="0">
            <a:off x="6062608" y="3148332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761189094" name=""/>
          <p:cNvSpPr/>
          <p:nvPr/>
        </p:nvSpPr>
        <p:spPr bwMode="auto">
          <a:xfrm rot="0" flipH="0" flipV="0">
            <a:off x="6062608" y="4307897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017074909" name=""/>
          <p:cNvSpPr/>
          <p:nvPr/>
        </p:nvSpPr>
        <p:spPr bwMode="auto">
          <a:xfrm rot="0" flipH="0" flipV="0">
            <a:off x="6062608" y="5467463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632872790" name=""/>
          <p:cNvSpPr/>
          <p:nvPr/>
        </p:nvSpPr>
        <p:spPr bwMode="auto">
          <a:xfrm rot="0" flipH="0" flipV="0">
            <a:off x="3977607" y="829200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endParaRPr/>
          </a:p>
        </p:txBody>
      </p:sp>
      <p:sp>
        <p:nvSpPr>
          <p:cNvPr id="1633461127" name=""/>
          <p:cNvSpPr txBox="1"/>
          <p:nvPr/>
        </p:nvSpPr>
        <p:spPr bwMode="auto">
          <a:xfrm rot="0" flipH="0" flipV="0">
            <a:off x="4280760" y="950525"/>
            <a:ext cx="4377058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0">
        <p159:morph option="byObject"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346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63346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011686366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13332577">
            <a:off x="-6365554" y="-6017127"/>
            <a:ext cx="12715875" cy="12715875"/>
          </a:xfrm>
          <a:prstGeom prst="rect">
            <a:avLst/>
          </a:prstGeom>
        </p:spPr>
      </p:pic>
      <p:sp>
        <p:nvSpPr>
          <p:cNvPr id="461624112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500862427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74922302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8553765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851973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5523980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979238311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339034299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783029343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755384323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355732852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5124612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2402977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9112105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8027780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2077999397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8079358" flipH="0" flipV="0">
            <a:off x="5613000" y="-4219768"/>
            <a:ext cx="14064033" cy="13525499"/>
          </a:xfrm>
          <a:prstGeom prst="rect">
            <a:avLst/>
          </a:prstGeom>
        </p:spPr>
      </p:pic>
      <p:sp>
        <p:nvSpPr>
          <p:cNvPr id="956233686" name=""/>
          <p:cNvSpPr txBox="1"/>
          <p:nvPr/>
        </p:nvSpPr>
        <p:spPr bwMode="auto">
          <a:xfrm rot="0" flipH="0" flipV="0">
            <a:off x="3770642" y="632050"/>
            <a:ext cx="4622532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Ecrire un code lisible</a:t>
            </a:r>
            <a:endParaRPr sz="48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592749100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flipH="0" flipV="0">
            <a:off x="3121732" y="1739928"/>
            <a:ext cx="5948535" cy="4590046"/>
          </a:xfrm>
          <a:prstGeom prst="rect">
            <a:avLst/>
          </a:prstGeom>
        </p:spPr>
      </p:pic>
      <p:sp>
        <p:nvSpPr>
          <p:cNvPr id="1104121533" name=""/>
          <p:cNvSpPr txBox="1"/>
          <p:nvPr/>
        </p:nvSpPr>
        <p:spPr bwMode="auto">
          <a:xfrm rot="0" flipH="0" flipV="0">
            <a:off x="4342418" y="5506654"/>
            <a:ext cx="3579881" cy="8233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400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Un bon nom explique </a:t>
            </a:r>
            <a:r>
              <a:rPr sz="2400" b="0" i="0" u="none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déjà</a:t>
            </a:r>
            <a:r>
              <a:rPr sz="2400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 ce que fait le code</a:t>
            </a:r>
            <a:endParaRPr sz="2400">
              <a:solidFill>
                <a:schemeClr val="bg1"/>
              </a:solidFill>
              <a:latin typeface="Fira Sans ExtraLight"/>
              <a:cs typeface="Fira Sans Extra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749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92749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12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104121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1894432" name=""/>
          <p:cNvSpPr txBox="1"/>
          <p:nvPr/>
        </p:nvSpPr>
        <p:spPr bwMode="auto">
          <a:xfrm rot="0" flipH="0" flipV="0">
            <a:off x="14009851" y="-6838824"/>
            <a:ext cx="6510828" cy="95161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628940379" name=""/>
          <p:cNvSpPr txBox="1"/>
          <p:nvPr/>
        </p:nvSpPr>
        <p:spPr bwMode="auto">
          <a:xfrm rot="0" flipH="0" flipV="0">
            <a:off x="15006736" y="-5480324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387909276" name=""/>
          <p:cNvSpPr/>
          <p:nvPr/>
        </p:nvSpPr>
        <p:spPr bwMode="auto">
          <a:xfrm rot="0" flipH="0" flipV="0">
            <a:off x="11196738" y="-7827062"/>
            <a:ext cx="11554236" cy="248476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4440902" name=""/>
          <p:cNvSpPr/>
          <p:nvPr/>
        </p:nvSpPr>
        <p:spPr bwMode="auto">
          <a:xfrm rot="0" flipH="0" flipV="0">
            <a:off x="11196738" y="5949671"/>
            <a:ext cx="11554236" cy="24847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5183101" name=""/>
          <p:cNvSpPr/>
          <p:nvPr/>
        </p:nvSpPr>
        <p:spPr bwMode="auto">
          <a:xfrm rot="0" flipH="0" flipV="0">
            <a:off x="11196738" y="5949671"/>
            <a:ext cx="262280" cy="861391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9802463" name=""/>
          <p:cNvSpPr/>
          <p:nvPr/>
        </p:nvSpPr>
        <p:spPr bwMode="auto">
          <a:xfrm rot="0" flipH="0" flipV="0">
            <a:off x="3659531" y="-271380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93115198" name=""/>
          <p:cNvSpPr/>
          <p:nvPr/>
        </p:nvSpPr>
        <p:spPr bwMode="auto">
          <a:xfrm rot="0" flipH="0" flipV="0">
            <a:off x="3590032" y="-8275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2097268846" name=""/>
          <p:cNvSpPr/>
          <p:nvPr/>
        </p:nvSpPr>
        <p:spPr bwMode="auto">
          <a:xfrm rot="0" flipH="0" flipV="0">
            <a:off x="4280760" y="9733005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646344862" name=""/>
          <p:cNvSpPr txBox="1"/>
          <p:nvPr/>
        </p:nvSpPr>
        <p:spPr bwMode="auto">
          <a:xfrm rot="0" flipH="0" flipV="0">
            <a:off x="4583909" y="9854330"/>
            <a:ext cx="4389296" cy="488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19726578" name=""/>
          <p:cNvSpPr txBox="1"/>
          <p:nvPr/>
        </p:nvSpPr>
        <p:spPr bwMode="auto">
          <a:xfrm rot="0" flipH="0" flipV="0">
            <a:off x="3590032" y="-615361"/>
            <a:ext cx="5084292" cy="5185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861625410" name=""/>
          <p:cNvSpPr/>
          <p:nvPr/>
        </p:nvSpPr>
        <p:spPr bwMode="auto">
          <a:xfrm rot="0" flipH="0" flipV="0">
            <a:off x="4965105" y="2294049"/>
            <a:ext cx="2233605" cy="226721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7989304" name=""/>
          <p:cNvSpPr/>
          <p:nvPr/>
        </p:nvSpPr>
        <p:spPr bwMode="auto">
          <a:xfrm rot="0" flipH="0" flipV="0">
            <a:off x="5124042" y="2409314"/>
            <a:ext cx="1961449" cy="199096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0337177" name=""/>
          <p:cNvSpPr/>
          <p:nvPr/>
        </p:nvSpPr>
        <p:spPr bwMode="auto">
          <a:xfrm rot="0" flipH="0" flipV="0">
            <a:off x="5254816" y="2573816"/>
            <a:ext cx="1682366" cy="1707683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1743639" name=""/>
          <p:cNvSpPr/>
          <p:nvPr/>
        </p:nvSpPr>
        <p:spPr bwMode="auto">
          <a:xfrm rot="0" flipH="0" flipV="0">
            <a:off x="5397340" y="2755648"/>
            <a:ext cx="1369134" cy="1389738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1053100" name=""/>
          <p:cNvSpPr txBox="1"/>
          <p:nvPr/>
        </p:nvSpPr>
        <p:spPr bwMode="auto">
          <a:xfrm rot="0" flipH="0" flipV="0">
            <a:off x="13109737" y="41956"/>
            <a:ext cx="11867294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794374812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8079358" flipH="0" flipV="0">
            <a:off x="5613000" y="-4219768"/>
            <a:ext cx="14064033" cy="13525499"/>
          </a:xfrm>
          <a:prstGeom prst="rect">
            <a:avLst/>
          </a:prstGeom>
        </p:spPr>
      </p:pic>
      <p:pic>
        <p:nvPicPr>
          <p:cNvPr id="1667896828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13332577">
            <a:off x="-6365554" y="-6017127"/>
            <a:ext cx="12715875" cy="12715875"/>
          </a:xfrm>
          <a:prstGeom prst="rect">
            <a:avLst/>
          </a:prstGeom>
        </p:spPr>
      </p:pic>
      <p:sp>
        <p:nvSpPr>
          <p:cNvPr id="1393576011" name=""/>
          <p:cNvSpPr txBox="1"/>
          <p:nvPr/>
        </p:nvSpPr>
        <p:spPr bwMode="auto">
          <a:xfrm rot="0" flipH="0" flipV="0">
            <a:off x="3770642" y="632050"/>
            <a:ext cx="4630812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Respecter l’indentaion</a:t>
            </a:r>
            <a:endParaRPr sz="48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802594294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flipH="0" flipV="0">
            <a:off x="-80248" y="1651962"/>
            <a:ext cx="5204291" cy="4421946"/>
          </a:xfrm>
          <a:prstGeom prst="rect">
            <a:avLst/>
          </a:prstGeom>
        </p:spPr>
      </p:pic>
      <p:pic>
        <p:nvPicPr>
          <p:cNvPr id="64454691" name=""/>
          <p:cNvPicPr>
            <a:picLocks noChangeAspect="1"/>
          </p:cNvPicPr>
          <p:nvPr/>
        </p:nvPicPr>
        <p:blipFill rotWithShape="1">
          <a:blip r:embed="rId6">
            <a:alphaModFix amt="99999"/>
          </a:blip>
          <a:stretch/>
        </p:blipFill>
        <p:spPr bwMode="auto">
          <a:xfrm flipH="0" flipV="0">
            <a:off x="6607201" y="1520415"/>
            <a:ext cx="5905988" cy="4529666"/>
          </a:xfrm>
          <a:prstGeom prst="rect">
            <a:avLst/>
          </a:prstGeom>
          <a:ln w="12700">
            <a:solidFill>
              <a:srgbClr val="000000">
                <a:alpha val="0"/>
              </a:srgbClr>
            </a:solidFill>
          </a:ln>
        </p:spPr>
      </p:pic>
      <p:sp>
        <p:nvSpPr>
          <p:cNvPr id="1136335659" name=""/>
          <p:cNvSpPr/>
          <p:nvPr/>
        </p:nvSpPr>
        <p:spPr bwMode="auto">
          <a:xfrm rot="0" flipH="0" flipV="0">
            <a:off x="4764610" y="3684837"/>
            <a:ext cx="2320880" cy="339809"/>
          </a:xfrm>
          <a:prstGeom prst="rightArrow">
            <a:avLst>
              <a:gd name="adj1" fmla="val 50000"/>
              <a:gd name="adj2" fmla="val 831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077860" name=""/>
          <p:cNvSpPr/>
          <p:nvPr/>
        </p:nvSpPr>
        <p:spPr bwMode="auto">
          <a:xfrm rot="0" flipH="0" flipV="0">
            <a:off x="1570985" y="3809999"/>
            <a:ext cx="2361126" cy="335385"/>
          </a:xfrm>
          <a:prstGeom prst="roundRect">
            <a:avLst>
              <a:gd name="adj" fmla="val 16667"/>
            </a:avLst>
          </a:prstGeom>
          <a:solidFill>
            <a:srgbClr val="FF0000">
              <a:alpha val="3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4973945" name=""/>
          <p:cNvSpPr/>
          <p:nvPr/>
        </p:nvSpPr>
        <p:spPr bwMode="auto">
          <a:xfrm rot="0" flipH="0" flipV="0">
            <a:off x="1570985" y="4472957"/>
            <a:ext cx="2361126" cy="335385"/>
          </a:xfrm>
          <a:prstGeom prst="roundRect">
            <a:avLst>
              <a:gd name="adj" fmla="val 16667"/>
            </a:avLst>
          </a:prstGeom>
          <a:solidFill>
            <a:srgbClr val="FF0000">
              <a:alpha val="3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594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02594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77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6077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973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54973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335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36335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1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54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64454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8673769" name=""/>
          <p:cNvSpPr txBox="1"/>
          <p:nvPr/>
        </p:nvSpPr>
        <p:spPr bwMode="auto">
          <a:xfrm rot="0" flipH="0" flipV="0">
            <a:off x="14009850" y="-6838823"/>
            <a:ext cx="6510827" cy="95161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508433426" name=""/>
          <p:cNvSpPr txBox="1"/>
          <p:nvPr/>
        </p:nvSpPr>
        <p:spPr bwMode="auto">
          <a:xfrm rot="0" flipH="0" flipV="0">
            <a:off x="15006735" y="-5480323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966570483" name=""/>
          <p:cNvSpPr/>
          <p:nvPr/>
        </p:nvSpPr>
        <p:spPr bwMode="auto">
          <a:xfrm rot="0" flipH="0" flipV="0">
            <a:off x="11196738" y="-7827061"/>
            <a:ext cx="11554236" cy="24847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9165657" name=""/>
          <p:cNvSpPr/>
          <p:nvPr/>
        </p:nvSpPr>
        <p:spPr bwMode="auto">
          <a:xfrm rot="0" flipH="0" flipV="0">
            <a:off x="11196738" y="5949670"/>
            <a:ext cx="11554236" cy="24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7473066" name=""/>
          <p:cNvSpPr/>
          <p:nvPr/>
        </p:nvSpPr>
        <p:spPr bwMode="auto">
          <a:xfrm rot="0" flipH="0" flipV="0">
            <a:off x="11196738" y="5949670"/>
            <a:ext cx="262279" cy="861390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8227831" name=""/>
          <p:cNvSpPr/>
          <p:nvPr/>
        </p:nvSpPr>
        <p:spPr bwMode="auto">
          <a:xfrm rot="0" flipH="0" flipV="0">
            <a:off x="3659530" y="-271380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232175525" name=""/>
          <p:cNvSpPr/>
          <p:nvPr/>
        </p:nvSpPr>
        <p:spPr bwMode="auto">
          <a:xfrm rot="0" flipH="0" flipV="0">
            <a:off x="3590031" y="-82753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281323526" name=""/>
          <p:cNvSpPr/>
          <p:nvPr/>
        </p:nvSpPr>
        <p:spPr bwMode="auto">
          <a:xfrm rot="0" flipH="0" flipV="0">
            <a:off x="4280760" y="9733005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321312331" name=""/>
          <p:cNvSpPr txBox="1"/>
          <p:nvPr/>
        </p:nvSpPr>
        <p:spPr bwMode="auto">
          <a:xfrm rot="0" flipH="0" flipV="0">
            <a:off x="4583908" y="9854329"/>
            <a:ext cx="4389295" cy="48803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873275577" name=""/>
          <p:cNvSpPr txBox="1"/>
          <p:nvPr/>
        </p:nvSpPr>
        <p:spPr bwMode="auto">
          <a:xfrm rot="0" flipH="0" flipV="0">
            <a:off x="3590031" y="-615360"/>
            <a:ext cx="5084291" cy="51851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2009160953" name=""/>
          <p:cNvSpPr/>
          <p:nvPr/>
        </p:nvSpPr>
        <p:spPr bwMode="auto">
          <a:xfrm rot="0" flipH="0" flipV="0">
            <a:off x="4965104" y="2294048"/>
            <a:ext cx="2233604" cy="226721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3248091" name=""/>
          <p:cNvSpPr/>
          <p:nvPr/>
        </p:nvSpPr>
        <p:spPr bwMode="auto">
          <a:xfrm rot="0" flipH="0" flipV="0">
            <a:off x="5124042" y="2409313"/>
            <a:ext cx="1961448" cy="1990966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4385670" name=""/>
          <p:cNvSpPr/>
          <p:nvPr/>
        </p:nvSpPr>
        <p:spPr bwMode="auto">
          <a:xfrm rot="0" flipH="0" flipV="0">
            <a:off x="5254815" y="2573815"/>
            <a:ext cx="1682365" cy="1707682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8376672" name=""/>
          <p:cNvSpPr/>
          <p:nvPr/>
        </p:nvSpPr>
        <p:spPr bwMode="auto">
          <a:xfrm rot="0" flipH="0" flipV="0">
            <a:off x="5397339" y="2755647"/>
            <a:ext cx="1369134" cy="138973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3185222" name=""/>
          <p:cNvSpPr txBox="1"/>
          <p:nvPr/>
        </p:nvSpPr>
        <p:spPr bwMode="auto">
          <a:xfrm rot="0" flipH="0" flipV="0">
            <a:off x="13109736" y="41955"/>
            <a:ext cx="11867293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481172024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8079323" flipH="0" flipV="0">
            <a:off x="5612999" y="-4219767"/>
            <a:ext cx="14064032" cy="13525498"/>
          </a:xfrm>
          <a:prstGeom prst="rect">
            <a:avLst/>
          </a:prstGeom>
        </p:spPr>
      </p:pic>
      <p:pic>
        <p:nvPicPr>
          <p:cNvPr id="1174117781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13332544">
            <a:off x="-6365553" y="-6017126"/>
            <a:ext cx="12715875" cy="12715875"/>
          </a:xfrm>
          <a:prstGeom prst="rect">
            <a:avLst/>
          </a:prstGeom>
        </p:spPr>
      </p:pic>
      <p:sp>
        <p:nvSpPr>
          <p:cNvPr id="1368631068" name=""/>
          <p:cNvSpPr txBox="1"/>
          <p:nvPr/>
        </p:nvSpPr>
        <p:spPr bwMode="auto">
          <a:xfrm rot="0" flipH="0" flipV="0">
            <a:off x="1960170" y="632049"/>
            <a:ext cx="7929761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Garder un code propre et organisé</a:t>
            </a:r>
            <a:endParaRPr sz="48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413860205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flipH="0" flipV="0">
            <a:off x="1539005" y="1409469"/>
            <a:ext cx="5714172" cy="5516450"/>
          </a:xfrm>
          <a:prstGeom prst="rect">
            <a:avLst/>
          </a:prstGeom>
        </p:spPr>
      </p:pic>
      <p:sp>
        <p:nvSpPr>
          <p:cNvPr id="929357599" name=""/>
          <p:cNvSpPr txBox="1"/>
          <p:nvPr/>
        </p:nvSpPr>
        <p:spPr bwMode="auto">
          <a:xfrm rot="0" flipH="0" flipV="0">
            <a:off x="6507887" y="2998874"/>
            <a:ext cx="1832702" cy="366120"/>
          </a:xfrm>
          <a:prstGeom prst="rect">
            <a:avLst/>
          </a:prstGeom>
          <a:noFill/>
          <a:effectLst>
            <a:outerShdw blurRad="50800" dist="0" dir="2160000" sx="172000" sy="172000" algn="ctr" rotWithShape="0">
              <a:schemeClr val="tx1">
                <a:alpha val="100000"/>
              </a:schemeClr>
            </a:outerShdw>
          </a:effectLst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Imports en Haut</a:t>
            </a:r>
            <a:endParaRPr>
              <a:solidFill>
                <a:schemeClr val="bg1"/>
              </a:solidFill>
              <a:latin typeface="Fira Sans ExtraLight"/>
              <a:cs typeface="Fira Sans ExtraLight"/>
            </a:endParaRPr>
          </a:p>
        </p:txBody>
      </p:sp>
      <p:sp>
        <p:nvSpPr>
          <p:cNvPr id="1592544972" name=""/>
          <p:cNvSpPr txBox="1"/>
          <p:nvPr/>
        </p:nvSpPr>
        <p:spPr bwMode="auto">
          <a:xfrm rot="0" flipH="0" flipV="0">
            <a:off x="6507887" y="4088626"/>
            <a:ext cx="2954439" cy="366120"/>
          </a:xfrm>
          <a:prstGeom prst="rect">
            <a:avLst/>
          </a:prstGeom>
          <a:noFill/>
          <a:effectLst>
            <a:outerShdw blurRad="50800" dist="0" dir="2160000" sx="172000" sy="172000" algn="ctr" rotWithShape="0">
              <a:schemeClr val="tx1">
                <a:alpha val="100000"/>
              </a:schemeClr>
            </a:outerShdw>
          </a:effectLst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Espaces entre les fonctions</a:t>
            </a:r>
            <a:endParaRPr>
              <a:solidFill>
                <a:schemeClr val="bg1"/>
              </a:solidFill>
              <a:latin typeface="Fira Sans ExtraLight"/>
              <a:cs typeface="Fira Sans ExtraLight"/>
            </a:endParaRPr>
          </a:p>
        </p:txBody>
      </p:sp>
      <p:sp>
        <p:nvSpPr>
          <p:cNvPr id="1297813924" name=""/>
          <p:cNvSpPr txBox="1"/>
          <p:nvPr/>
        </p:nvSpPr>
        <p:spPr bwMode="auto">
          <a:xfrm rot="0" flipH="0" flipV="0">
            <a:off x="6507887" y="5178378"/>
            <a:ext cx="2526961" cy="366120"/>
          </a:xfrm>
          <a:prstGeom prst="rect">
            <a:avLst/>
          </a:prstGeom>
          <a:noFill/>
          <a:effectLst>
            <a:outerShdw blurRad="50800" dist="0" dir="2160000" sx="172000" sy="172000" algn="ctr" rotWithShape="0">
              <a:schemeClr val="tx1">
                <a:alpha val="100000"/>
              </a:schemeClr>
            </a:outerShdw>
          </a:effectLst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Lines &lt;= 79 characteres</a:t>
            </a:r>
            <a:endParaRPr>
              <a:solidFill>
                <a:schemeClr val="bg1"/>
              </a:solidFill>
              <a:latin typeface="Fira Sans ExtraLight"/>
              <a:cs typeface="Fira Sans Extra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860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3860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357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29357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544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592544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2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7813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" dur="500"/>
                                        <p:tgtEl>
                                          <p:spTgt spid="1297813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399024" name=""/>
          <p:cNvSpPr txBox="1"/>
          <p:nvPr/>
        </p:nvSpPr>
        <p:spPr bwMode="auto">
          <a:xfrm rot="0" flipH="0" flipV="0">
            <a:off x="14009850" y="-6838823"/>
            <a:ext cx="6510827" cy="95161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682351575" name=""/>
          <p:cNvSpPr txBox="1"/>
          <p:nvPr/>
        </p:nvSpPr>
        <p:spPr bwMode="auto">
          <a:xfrm rot="0" flipH="0" flipV="0">
            <a:off x="15006735" y="-5480323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515219074" name=""/>
          <p:cNvSpPr/>
          <p:nvPr/>
        </p:nvSpPr>
        <p:spPr bwMode="auto">
          <a:xfrm rot="0" flipH="0" flipV="0">
            <a:off x="11196738" y="-7827061"/>
            <a:ext cx="11554236" cy="24847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0629796" name=""/>
          <p:cNvSpPr/>
          <p:nvPr/>
        </p:nvSpPr>
        <p:spPr bwMode="auto">
          <a:xfrm rot="0" flipH="0" flipV="0">
            <a:off x="11196738" y="5949670"/>
            <a:ext cx="11554236" cy="24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0271090" name=""/>
          <p:cNvSpPr/>
          <p:nvPr/>
        </p:nvSpPr>
        <p:spPr bwMode="auto">
          <a:xfrm rot="0" flipH="0" flipV="0">
            <a:off x="11196738" y="5949670"/>
            <a:ext cx="262279" cy="861390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5898948" name=""/>
          <p:cNvSpPr/>
          <p:nvPr/>
        </p:nvSpPr>
        <p:spPr bwMode="auto">
          <a:xfrm rot="0" flipH="0" flipV="0">
            <a:off x="3659530" y="-271380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909288081" name=""/>
          <p:cNvSpPr/>
          <p:nvPr/>
        </p:nvSpPr>
        <p:spPr bwMode="auto">
          <a:xfrm rot="0" flipH="0" flipV="0">
            <a:off x="3590031" y="-82753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222508142" name=""/>
          <p:cNvSpPr/>
          <p:nvPr/>
        </p:nvSpPr>
        <p:spPr bwMode="auto">
          <a:xfrm rot="0" flipH="0" flipV="0">
            <a:off x="4280760" y="9733005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726802860" name=""/>
          <p:cNvSpPr txBox="1"/>
          <p:nvPr/>
        </p:nvSpPr>
        <p:spPr bwMode="auto">
          <a:xfrm rot="0" flipH="0" flipV="0">
            <a:off x="4583908" y="9854329"/>
            <a:ext cx="4389295" cy="48803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25567370" name=""/>
          <p:cNvSpPr txBox="1"/>
          <p:nvPr/>
        </p:nvSpPr>
        <p:spPr bwMode="auto">
          <a:xfrm rot="0" flipH="0" flipV="0">
            <a:off x="3590031" y="-615360"/>
            <a:ext cx="5084291" cy="51851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561570186" name=""/>
          <p:cNvSpPr/>
          <p:nvPr/>
        </p:nvSpPr>
        <p:spPr bwMode="auto">
          <a:xfrm rot="0" flipH="0" flipV="0">
            <a:off x="4965104" y="2294048"/>
            <a:ext cx="2233604" cy="226721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1574272" name=""/>
          <p:cNvSpPr/>
          <p:nvPr/>
        </p:nvSpPr>
        <p:spPr bwMode="auto">
          <a:xfrm rot="0" flipH="0" flipV="0">
            <a:off x="5124042" y="2409313"/>
            <a:ext cx="1961448" cy="1990966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6779978" name=""/>
          <p:cNvSpPr/>
          <p:nvPr/>
        </p:nvSpPr>
        <p:spPr bwMode="auto">
          <a:xfrm rot="0" flipH="0" flipV="0">
            <a:off x="5254815" y="2573815"/>
            <a:ext cx="1682365" cy="1707682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6504971" name=""/>
          <p:cNvSpPr/>
          <p:nvPr/>
        </p:nvSpPr>
        <p:spPr bwMode="auto">
          <a:xfrm rot="0" flipH="0" flipV="0">
            <a:off x="5397339" y="2755647"/>
            <a:ext cx="1369134" cy="138973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1144003" name=""/>
          <p:cNvSpPr txBox="1"/>
          <p:nvPr/>
        </p:nvSpPr>
        <p:spPr bwMode="auto">
          <a:xfrm rot="0" flipH="0" flipV="0">
            <a:off x="13109736" y="41955"/>
            <a:ext cx="11867293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42355698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8079323" flipH="0" flipV="0">
            <a:off x="5612999" y="-4219767"/>
            <a:ext cx="14064032" cy="13525498"/>
          </a:xfrm>
          <a:prstGeom prst="rect">
            <a:avLst/>
          </a:prstGeom>
        </p:spPr>
      </p:pic>
      <p:pic>
        <p:nvPicPr>
          <p:cNvPr id="2088370683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13332544">
            <a:off x="-6365553" y="-6017126"/>
            <a:ext cx="12715875" cy="12715875"/>
          </a:xfrm>
          <a:prstGeom prst="rect">
            <a:avLst/>
          </a:prstGeom>
        </p:spPr>
      </p:pic>
      <p:sp>
        <p:nvSpPr>
          <p:cNvPr id="1174380233" name=""/>
          <p:cNvSpPr txBox="1"/>
          <p:nvPr/>
        </p:nvSpPr>
        <p:spPr bwMode="auto">
          <a:xfrm rot="0" flipH="0" flipV="0">
            <a:off x="1960170" y="632049"/>
            <a:ext cx="7941281" cy="15548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Ajouter des commentaires claires</a:t>
            </a:r>
            <a:endParaRPr sz="48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045359060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flipH="0" flipV="0">
            <a:off x="6026498" y="1960862"/>
            <a:ext cx="6650753" cy="3821159"/>
          </a:xfrm>
          <a:prstGeom prst="rect">
            <a:avLst/>
          </a:prstGeom>
        </p:spPr>
      </p:pic>
      <p:pic>
        <p:nvPicPr>
          <p:cNvPr id="1264032423" name=""/>
          <p:cNvPicPr>
            <a:picLocks noChangeAspect="1"/>
          </p:cNvPicPr>
          <p:nvPr/>
        </p:nvPicPr>
        <p:blipFill rotWithShape="1">
          <a:blip r:embed="rId6"/>
          <a:stretch/>
        </p:blipFill>
        <p:spPr bwMode="auto">
          <a:xfrm flipH="0" flipV="0">
            <a:off x="45848" y="1960862"/>
            <a:ext cx="4846616" cy="3988808"/>
          </a:xfrm>
          <a:prstGeom prst="rect">
            <a:avLst/>
          </a:prstGeom>
        </p:spPr>
      </p:pic>
      <p:sp>
        <p:nvSpPr>
          <p:cNvPr id="485184979" name=""/>
          <p:cNvSpPr txBox="1"/>
          <p:nvPr/>
        </p:nvSpPr>
        <p:spPr bwMode="auto">
          <a:xfrm rot="0" flipH="0" flipV="0">
            <a:off x="3031744" y="5782022"/>
            <a:ext cx="6128510" cy="48803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600" b="0" i="0" u="none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Commente le </a:t>
            </a:r>
            <a:r>
              <a:rPr sz="2600" b="0" i="1" u="none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pourquoi</a:t>
            </a:r>
            <a:r>
              <a:rPr sz="2600" b="0" i="0" u="none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, pas le </a:t>
            </a:r>
            <a:r>
              <a:rPr sz="2600" b="0" i="1" u="none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comment.</a:t>
            </a:r>
            <a:endParaRPr sz="2600" b="0" i="1" u="none">
              <a:solidFill>
                <a:schemeClr val="bg1"/>
              </a:solidFill>
              <a:latin typeface="Fira Sans ExtraLight"/>
              <a:ea typeface="Fira Sans ExtraLight"/>
              <a:cs typeface="Fira Sans ExtraLight"/>
            </a:endParaRPr>
          </a:p>
        </p:txBody>
      </p:sp>
      <p:sp>
        <p:nvSpPr>
          <p:cNvPr id="461258280" name=""/>
          <p:cNvSpPr/>
          <p:nvPr/>
        </p:nvSpPr>
        <p:spPr bwMode="auto">
          <a:xfrm rot="0" flipH="0" flipV="0">
            <a:off x="4294330" y="3836830"/>
            <a:ext cx="2347711" cy="590281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258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61258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359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45359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20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184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485184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124115" name=""/>
          <p:cNvSpPr txBox="1"/>
          <p:nvPr/>
        </p:nvSpPr>
        <p:spPr bwMode="auto">
          <a:xfrm rot="0" flipH="0" flipV="0">
            <a:off x="14009850" y="-6838823"/>
            <a:ext cx="6510827" cy="95161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83269602" name=""/>
          <p:cNvSpPr txBox="1"/>
          <p:nvPr/>
        </p:nvSpPr>
        <p:spPr bwMode="auto">
          <a:xfrm rot="0" flipH="0" flipV="0">
            <a:off x="15006735" y="-5480323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287125273" name=""/>
          <p:cNvSpPr/>
          <p:nvPr/>
        </p:nvSpPr>
        <p:spPr bwMode="auto">
          <a:xfrm rot="0" flipH="0" flipV="0">
            <a:off x="11196738" y="-7827061"/>
            <a:ext cx="11554236" cy="24847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9198717" name=""/>
          <p:cNvSpPr/>
          <p:nvPr/>
        </p:nvSpPr>
        <p:spPr bwMode="auto">
          <a:xfrm rot="0" flipH="0" flipV="0">
            <a:off x="11196738" y="5949670"/>
            <a:ext cx="11554236" cy="24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1424148" name=""/>
          <p:cNvSpPr/>
          <p:nvPr/>
        </p:nvSpPr>
        <p:spPr bwMode="auto">
          <a:xfrm rot="0" flipH="0" flipV="0">
            <a:off x="11196738" y="5949670"/>
            <a:ext cx="262279" cy="861390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3196985" name=""/>
          <p:cNvSpPr/>
          <p:nvPr/>
        </p:nvSpPr>
        <p:spPr bwMode="auto">
          <a:xfrm rot="0" flipH="0" flipV="0">
            <a:off x="3659530" y="-271380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366635389" name=""/>
          <p:cNvSpPr/>
          <p:nvPr/>
        </p:nvSpPr>
        <p:spPr bwMode="auto">
          <a:xfrm rot="0" flipH="0" flipV="0">
            <a:off x="3590031" y="-82753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924673213" name=""/>
          <p:cNvSpPr/>
          <p:nvPr/>
        </p:nvSpPr>
        <p:spPr bwMode="auto">
          <a:xfrm rot="0" flipH="0" flipV="0">
            <a:off x="4280760" y="9733005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572928628" name=""/>
          <p:cNvSpPr txBox="1"/>
          <p:nvPr/>
        </p:nvSpPr>
        <p:spPr bwMode="auto">
          <a:xfrm rot="0" flipH="0" flipV="0">
            <a:off x="4583908" y="9854329"/>
            <a:ext cx="4389295" cy="48803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063708960" name=""/>
          <p:cNvSpPr txBox="1"/>
          <p:nvPr/>
        </p:nvSpPr>
        <p:spPr bwMode="auto">
          <a:xfrm rot="0" flipH="0" flipV="0">
            <a:off x="3590031" y="-615360"/>
            <a:ext cx="5084291" cy="51851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1172165065" name=""/>
          <p:cNvSpPr/>
          <p:nvPr/>
        </p:nvSpPr>
        <p:spPr bwMode="auto">
          <a:xfrm rot="0" flipH="0" flipV="0">
            <a:off x="4965104" y="2294048"/>
            <a:ext cx="2233604" cy="226721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2184346" name=""/>
          <p:cNvSpPr/>
          <p:nvPr/>
        </p:nvSpPr>
        <p:spPr bwMode="auto">
          <a:xfrm rot="0" flipH="0" flipV="0">
            <a:off x="5124042" y="2409313"/>
            <a:ext cx="1961448" cy="1990966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0620258" name=""/>
          <p:cNvSpPr/>
          <p:nvPr/>
        </p:nvSpPr>
        <p:spPr bwMode="auto">
          <a:xfrm rot="0" flipH="0" flipV="0">
            <a:off x="5254815" y="2573815"/>
            <a:ext cx="1682365" cy="1707682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3516440" name=""/>
          <p:cNvSpPr/>
          <p:nvPr/>
        </p:nvSpPr>
        <p:spPr bwMode="auto">
          <a:xfrm rot="0" flipH="0" flipV="0">
            <a:off x="5397339" y="2755647"/>
            <a:ext cx="1369134" cy="138973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4761182" name=""/>
          <p:cNvSpPr txBox="1"/>
          <p:nvPr/>
        </p:nvSpPr>
        <p:spPr bwMode="auto">
          <a:xfrm rot="0" flipH="0" flipV="0">
            <a:off x="13109736" y="41955"/>
            <a:ext cx="11867293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392228549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8079323" flipH="0" flipV="0">
            <a:off x="5612999" y="-4219767"/>
            <a:ext cx="14064032" cy="13525498"/>
          </a:xfrm>
          <a:prstGeom prst="rect">
            <a:avLst/>
          </a:prstGeom>
        </p:spPr>
      </p:pic>
      <p:pic>
        <p:nvPicPr>
          <p:cNvPr id="783559263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13332544">
            <a:off x="-6365553" y="-6017126"/>
            <a:ext cx="12715875" cy="12715875"/>
          </a:xfrm>
          <a:prstGeom prst="rect">
            <a:avLst/>
          </a:prstGeom>
        </p:spPr>
      </p:pic>
      <p:sp>
        <p:nvSpPr>
          <p:cNvPr id="2128559615" name=""/>
          <p:cNvSpPr txBox="1"/>
          <p:nvPr/>
        </p:nvSpPr>
        <p:spPr bwMode="auto">
          <a:xfrm rot="0" flipH="0" flipV="0">
            <a:off x="1960170" y="632049"/>
            <a:ext cx="7943441" cy="8233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Éviter la répétition (DRY)</a:t>
            </a:r>
            <a:endParaRPr sz="48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501244108" name=""/>
          <p:cNvSpPr txBox="1"/>
          <p:nvPr/>
        </p:nvSpPr>
        <p:spPr bwMode="auto">
          <a:xfrm rot="0" flipH="0" flipV="0">
            <a:off x="2204290" y="5829888"/>
            <a:ext cx="7644415" cy="48803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 b="0" i="0" u="none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Ne te répète pas — crée des fonctions réutilisables</a:t>
            </a:r>
            <a:endParaRPr sz="2600">
              <a:solidFill>
                <a:schemeClr val="bg1"/>
              </a:solidFill>
              <a:latin typeface="Fira Sans ExtraLight"/>
              <a:cs typeface="Fira Sans ExtraLight"/>
            </a:endParaRPr>
          </a:p>
        </p:txBody>
      </p:sp>
      <p:pic>
        <p:nvPicPr>
          <p:cNvPr id="1512108603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flipH="0" flipV="0">
            <a:off x="2078097" y="1286788"/>
            <a:ext cx="8053338" cy="43274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6365941" name=""/>
          <p:cNvSpPr txBox="1"/>
          <p:nvPr/>
        </p:nvSpPr>
        <p:spPr bwMode="auto">
          <a:xfrm rot="0" flipH="0" flipV="0">
            <a:off x="14009850" y="-6838823"/>
            <a:ext cx="6510827" cy="95161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857787294" name=""/>
          <p:cNvSpPr txBox="1"/>
          <p:nvPr/>
        </p:nvSpPr>
        <p:spPr bwMode="auto">
          <a:xfrm rot="0" flipH="0" flipV="0">
            <a:off x="15006735" y="-5480323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677389204" name=""/>
          <p:cNvSpPr/>
          <p:nvPr/>
        </p:nvSpPr>
        <p:spPr bwMode="auto">
          <a:xfrm rot="0" flipH="0" flipV="0">
            <a:off x="11196738" y="-7827061"/>
            <a:ext cx="11554236" cy="24847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5406637" name=""/>
          <p:cNvSpPr/>
          <p:nvPr/>
        </p:nvSpPr>
        <p:spPr bwMode="auto">
          <a:xfrm rot="0" flipH="0" flipV="0">
            <a:off x="11196738" y="5949670"/>
            <a:ext cx="11554236" cy="24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4617858" name=""/>
          <p:cNvSpPr/>
          <p:nvPr/>
        </p:nvSpPr>
        <p:spPr bwMode="auto">
          <a:xfrm rot="0" flipH="0" flipV="0">
            <a:off x="11196738" y="5949670"/>
            <a:ext cx="262279" cy="861390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4134366" name=""/>
          <p:cNvSpPr/>
          <p:nvPr/>
        </p:nvSpPr>
        <p:spPr bwMode="auto">
          <a:xfrm rot="0" flipH="0" flipV="0">
            <a:off x="3659530" y="-271380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61139869" name=""/>
          <p:cNvSpPr/>
          <p:nvPr/>
        </p:nvSpPr>
        <p:spPr bwMode="auto">
          <a:xfrm rot="0" flipH="0" flipV="0">
            <a:off x="3590031" y="-82753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247982743" name=""/>
          <p:cNvSpPr/>
          <p:nvPr/>
        </p:nvSpPr>
        <p:spPr bwMode="auto">
          <a:xfrm rot="0" flipH="0" flipV="0">
            <a:off x="4280760" y="9733005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2010799398" name=""/>
          <p:cNvSpPr txBox="1"/>
          <p:nvPr/>
        </p:nvSpPr>
        <p:spPr bwMode="auto">
          <a:xfrm rot="0" flipH="0" flipV="0">
            <a:off x="4583908" y="9854329"/>
            <a:ext cx="4389295" cy="48803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602993331" name=""/>
          <p:cNvSpPr txBox="1"/>
          <p:nvPr/>
        </p:nvSpPr>
        <p:spPr bwMode="auto">
          <a:xfrm rot="0" flipH="0" flipV="0">
            <a:off x="3590031" y="-615360"/>
            <a:ext cx="5084291" cy="51851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347275177" name=""/>
          <p:cNvSpPr/>
          <p:nvPr/>
        </p:nvSpPr>
        <p:spPr bwMode="auto">
          <a:xfrm rot="0" flipH="0" flipV="0">
            <a:off x="4965104" y="2294048"/>
            <a:ext cx="2233604" cy="226721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7095199" name=""/>
          <p:cNvSpPr/>
          <p:nvPr/>
        </p:nvSpPr>
        <p:spPr bwMode="auto">
          <a:xfrm rot="0" flipH="0" flipV="0">
            <a:off x="5124042" y="2409313"/>
            <a:ext cx="1961448" cy="1990966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8739031" name=""/>
          <p:cNvSpPr/>
          <p:nvPr/>
        </p:nvSpPr>
        <p:spPr bwMode="auto">
          <a:xfrm rot="0" flipH="0" flipV="0">
            <a:off x="5254815" y="2573815"/>
            <a:ext cx="1682365" cy="1707682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7213996" name=""/>
          <p:cNvSpPr/>
          <p:nvPr/>
        </p:nvSpPr>
        <p:spPr bwMode="auto">
          <a:xfrm rot="0" flipH="0" flipV="0">
            <a:off x="5397339" y="2755647"/>
            <a:ext cx="1369134" cy="138973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9154145" name=""/>
          <p:cNvSpPr txBox="1"/>
          <p:nvPr/>
        </p:nvSpPr>
        <p:spPr bwMode="auto">
          <a:xfrm rot="0" flipH="0" flipV="0">
            <a:off x="13109736" y="41955"/>
            <a:ext cx="11867293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1971076163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8079323" flipH="0" flipV="0">
            <a:off x="6209547" y="-4256068"/>
            <a:ext cx="14064032" cy="13525498"/>
          </a:xfrm>
          <a:prstGeom prst="rect">
            <a:avLst/>
          </a:prstGeom>
        </p:spPr>
      </p:pic>
      <p:pic>
        <p:nvPicPr>
          <p:cNvPr id="2014245204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13332544">
            <a:off x="-6365553" y="-6017126"/>
            <a:ext cx="12715875" cy="12715875"/>
          </a:xfrm>
          <a:prstGeom prst="rect">
            <a:avLst/>
          </a:prstGeom>
        </p:spPr>
      </p:pic>
      <p:sp>
        <p:nvSpPr>
          <p:cNvPr id="994592699" name=""/>
          <p:cNvSpPr txBox="1"/>
          <p:nvPr/>
        </p:nvSpPr>
        <p:spPr bwMode="auto">
          <a:xfrm rot="0" flipH="0" flipV="0">
            <a:off x="1960170" y="632049"/>
            <a:ext cx="7948841" cy="8233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48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Tester son code</a:t>
            </a:r>
            <a:endParaRPr sz="48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906778614" name=""/>
          <p:cNvSpPr txBox="1"/>
          <p:nvPr/>
        </p:nvSpPr>
        <p:spPr bwMode="auto">
          <a:xfrm rot="0" flipH="0" flipV="0">
            <a:off x="3910079" y="5829888"/>
            <a:ext cx="4244717" cy="48803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Teste, corrige, recommence.</a:t>
            </a:r>
            <a:endParaRPr sz="2600">
              <a:solidFill>
                <a:schemeClr val="bg1"/>
              </a:solidFill>
              <a:latin typeface="Fira Sans ExtraLight"/>
              <a:cs typeface="Fira Sans ExtraLight"/>
            </a:endParaRPr>
          </a:p>
        </p:txBody>
      </p:sp>
      <p:pic>
        <p:nvPicPr>
          <p:cNvPr id="1387794926" name=""/>
          <p:cNvPicPr>
            <a:picLocks noChangeAspect="1"/>
          </p:cNvPicPr>
          <p:nvPr/>
        </p:nvPicPr>
        <p:blipFill rotWithShape="1">
          <a:blip r:embed="rId5"/>
          <a:stretch/>
        </p:blipFill>
        <p:spPr bwMode="auto">
          <a:xfrm flipH="0" flipV="0">
            <a:off x="-649576" y="1592615"/>
            <a:ext cx="6781754" cy="3715801"/>
          </a:xfrm>
          <a:prstGeom prst="rect">
            <a:avLst/>
          </a:prstGeom>
        </p:spPr>
      </p:pic>
      <p:sp>
        <p:nvSpPr>
          <p:cNvPr id="636033337" name=""/>
          <p:cNvSpPr/>
          <p:nvPr/>
        </p:nvSpPr>
        <p:spPr bwMode="auto">
          <a:xfrm rot="0" flipH="0" flipV="0">
            <a:off x="7927049" y="2651582"/>
            <a:ext cx="3607618" cy="1572558"/>
          </a:xfrm>
          <a:prstGeom prst="roundRect">
            <a:avLst>
              <a:gd name="adj" fmla="val 8695"/>
            </a:avLst>
          </a:prstGeom>
          <a:solidFill>
            <a:schemeClr val="tx2">
              <a:lumMod val="50000"/>
              <a:alpha val="99000"/>
            </a:schemeClr>
          </a:solidFill>
          <a:ln w="12700" cap="flat" cmpd="sng" algn="ctr">
            <a:solidFill>
              <a:schemeClr val="tx1">
                <a:lumMod val="85098"/>
                <a:lumOff val="14902"/>
                <a:alpha val="99999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5638426" name=""/>
          <p:cNvSpPr txBox="1"/>
          <p:nvPr/>
        </p:nvSpPr>
        <p:spPr bwMode="auto">
          <a:xfrm rot="0" flipH="0" flipV="0">
            <a:off x="8051288" y="2750132"/>
            <a:ext cx="206152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output:</a:t>
            </a:r>
            <a:endParaRPr>
              <a:solidFill>
                <a:schemeClr val="bg1"/>
              </a:solidFill>
              <a:latin typeface="CodeNewRoman Nerd Font Mono"/>
              <a:cs typeface="CodeNewRoman Nerd Font Mono"/>
            </a:endParaRPr>
          </a:p>
        </p:txBody>
      </p:sp>
      <p:sp>
        <p:nvSpPr>
          <p:cNvPr id="2064503246" name=""/>
          <p:cNvSpPr txBox="1"/>
          <p:nvPr/>
        </p:nvSpPr>
        <p:spPr bwMode="auto">
          <a:xfrm rot="0" flipH="0" flipV="0">
            <a:off x="8382931" y="3198368"/>
            <a:ext cx="292841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5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958784547" name=""/>
          <p:cNvSpPr txBox="1"/>
          <p:nvPr/>
        </p:nvSpPr>
        <p:spPr bwMode="auto">
          <a:xfrm rot="0" flipH="0" flipV="0">
            <a:off x="8106505" y="3198368"/>
            <a:ext cx="3564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1864489518" name=""/>
          <p:cNvSpPr txBox="1"/>
          <p:nvPr/>
        </p:nvSpPr>
        <p:spPr bwMode="auto">
          <a:xfrm rot="0" flipH="0" flipV="0">
            <a:off x="8382931" y="3564488"/>
            <a:ext cx="293993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0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  <p:sp>
        <p:nvSpPr>
          <p:cNvPr id="331488914" name=""/>
          <p:cNvSpPr txBox="1"/>
          <p:nvPr/>
        </p:nvSpPr>
        <p:spPr bwMode="auto">
          <a:xfrm rot="0" flipH="0" flipV="0">
            <a:off x="8106505" y="3564487"/>
            <a:ext cx="3564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bg1"/>
                </a:solidFill>
                <a:latin typeface="CodeNewRoman Nerd Font Mono"/>
                <a:ea typeface="CodeNewRoman Nerd Font Mono"/>
                <a:cs typeface="CodeNewRoman Nerd Font Mono"/>
              </a:rPr>
              <a:t>&gt;</a:t>
            </a:r>
            <a:endParaRPr>
              <a:solidFill>
                <a:schemeClr val="bg1"/>
              </a:solidFill>
              <a:latin typeface="CodeNewRoman Nerd Font Mono"/>
              <a:ea typeface="CodeNewRoman Nerd Font Mono"/>
              <a:cs typeface="CodeNewRoman Nerd Font Mon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503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64503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4489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64489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919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677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906778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07408305" name=""/>
          <p:cNvPicPr>
            <a:picLocks noChangeAspect="1"/>
          </p:cNvPicPr>
          <p:nvPr/>
        </p:nvPicPr>
        <p:blipFill rotWithShape="1">
          <a:blip r:embed="rId3"/>
          <a:stretch/>
        </p:blipFill>
        <p:spPr bwMode="auto">
          <a:xfrm rot="13332544">
            <a:off x="-3879739" y="-5328239"/>
            <a:ext cx="12715875" cy="12715875"/>
          </a:xfrm>
          <a:prstGeom prst="rect">
            <a:avLst/>
          </a:prstGeom>
        </p:spPr>
      </p:pic>
      <p:sp>
        <p:nvSpPr>
          <p:cNvPr id="950049462" name=""/>
          <p:cNvSpPr txBox="1"/>
          <p:nvPr/>
        </p:nvSpPr>
        <p:spPr bwMode="auto">
          <a:xfrm rot="0" flipH="0" flipV="0">
            <a:off x="14009850" y="-6838823"/>
            <a:ext cx="6510827" cy="95161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12790774" name=""/>
          <p:cNvSpPr txBox="1"/>
          <p:nvPr/>
        </p:nvSpPr>
        <p:spPr bwMode="auto">
          <a:xfrm rot="0" flipH="0" flipV="0">
            <a:off x="15006735" y="-5480323"/>
            <a:ext cx="4809546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669881231" name=""/>
          <p:cNvSpPr/>
          <p:nvPr/>
        </p:nvSpPr>
        <p:spPr bwMode="auto">
          <a:xfrm rot="0" flipH="0" flipV="0">
            <a:off x="11196738" y="-7827061"/>
            <a:ext cx="11554236" cy="24847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7747316" name=""/>
          <p:cNvSpPr/>
          <p:nvPr/>
        </p:nvSpPr>
        <p:spPr bwMode="auto">
          <a:xfrm rot="0" flipH="0" flipV="0">
            <a:off x="11196738" y="5949670"/>
            <a:ext cx="11554236" cy="248474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0675512" name=""/>
          <p:cNvSpPr/>
          <p:nvPr/>
        </p:nvSpPr>
        <p:spPr bwMode="auto">
          <a:xfrm rot="0" flipH="0" flipV="0">
            <a:off x="11196738" y="5949670"/>
            <a:ext cx="262279" cy="861390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0512341" name=""/>
          <p:cNvSpPr/>
          <p:nvPr/>
        </p:nvSpPr>
        <p:spPr bwMode="auto">
          <a:xfrm rot="0" flipH="0" flipV="0">
            <a:off x="3659530" y="-271380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146641648" name=""/>
          <p:cNvSpPr/>
          <p:nvPr/>
        </p:nvSpPr>
        <p:spPr bwMode="auto">
          <a:xfrm rot="0" flipH="0" flipV="0">
            <a:off x="3590031" y="-827530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734392938" name=""/>
          <p:cNvSpPr/>
          <p:nvPr/>
        </p:nvSpPr>
        <p:spPr bwMode="auto">
          <a:xfrm rot="0" flipH="0" flipV="0">
            <a:off x="4280760" y="9733005"/>
            <a:ext cx="4872933" cy="730687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524505117" name=""/>
          <p:cNvSpPr txBox="1"/>
          <p:nvPr/>
        </p:nvSpPr>
        <p:spPr bwMode="auto">
          <a:xfrm rot="0" flipH="0" flipV="0">
            <a:off x="4583908" y="9854329"/>
            <a:ext cx="4389295" cy="48803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bonnes pratiques du codage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677011252" name=""/>
          <p:cNvSpPr txBox="1"/>
          <p:nvPr/>
        </p:nvSpPr>
        <p:spPr bwMode="auto">
          <a:xfrm rot="0" flipH="0" flipV="0">
            <a:off x="3590031" y="-615360"/>
            <a:ext cx="5084291" cy="51851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Nanum Pen Script"/>
                <a:ea typeface="Nanum Pen Script"/>
                <a:cs typeface="Nanum Pen Script"/>
              </a:rPr>
              <a:t>Python est aussi un language script</a:t>
            </a:r>
            <a:endParaRPr sz="2800">
              <a:latin typeface="Nanum Pen Script"/>
              <a:cs typeface="Nanum Pen Script"/>
            </a:endParaRPr>
          </a:p>
        </p:txBody>
      </p:sp>
      <p:sp>
        <p:nvSpPr>
          <p:cNvPr id="981032568" name=""/>
          <p:cNvSpPr/>
          <p:nvPr/>
        </p:nvSpPr>
        <p:spPr bwMode="auto">
          <a:xfrm rot="0" flipH="0" flipV="0">
            <a:off x="4965104" y="2294048"/>
            <a:ext cx="2233604" cy="226721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651876" name=""/>
          <p:cNvSpPr/>
          <p:nvPr/>
        </p:nvSpPr>
        <p:spPr bwMode="auto">
          <a:xfrm rot="0" flipH="0" flipV="0">
            <a:off x="5124042" y="2409313"/>
            <a:ext cx="1961448" cy="1990966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684922" name=""/>
          <p:cNvSpPr/>
          <p:nvPr/>
        </p:nvSpPr>
        <p:spPr bwMode="auto">
          <a:xfrm rot="0" flipH="0" flipV="0">
            <a:off x="5254815" y="2573815"/>
            <a:ext cx="1682365" cy="1707682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6106026" name=""/>
          <p:cNvSpPr/>
          <p:nvPr/>
        </p:nvSpPr>
        <p:spPr bwMode="auto">
          <a:xfrm rot="0" flipH="0" flipV="0">
            <a:off x="5397339" y="2755647"/>
            <a:ext cx="1369134" cy="1389737"/>
          </a:xfrm>
          <a:prstGeom prst="ellipse">
            <a:avLst/>
          </a:prstGeom>
          <a:noFill/>
          <a:ln w="28575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1014064" name=""/>
          <p:cNvSpPr txBox="1"/>
          <p:nvPr/>
        </p:nvSpPr>
        <p:spPr bwMode="auto">
          <a:xfrm rot="0" flipH="0" flipV="0">
            <a:off x="13109736" y="41955"/>
            <a:ext cx="11867293" cy="29569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DOMAINES D’UTILISATION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pic>
        <p:nvPicPr>
          <p:cNvPr id="324553082" name=""/>
          <p:cNvPicPr>
            <a:picLocks noChangeAspect="1"/>
          </p:cNvPicPr>
          <p:nvPr/>
        </p:nvPicPr>
        <p:blipFill rotWithShape="1">
          <a:blip r:embed="rId4"/>
          <a:stretch/>
        </p:blipFill>
        <p:spPr bwMode="auto">
          <a:xfrm rot="8079323" flipH="0" flipV="0">
            <a:off x="2702615" y="5237718"/>
            <a:ext cx="14064032" cy="13525498"/>
          </a:xfrm>
          <a:prstGeom prst="rect">
            <a:avLst/>
          </a:prstGeom>
        </p:spPr>
      </p:pic>
      <p:sp>
        <p:nvSpPr>
          <p:cNvPr id="1872730588" name=""/>
          <p:cNvSpPr txBox="1"/>
          <p:nvPr/>
        </p:nvSpPr>
        <p:spPr bwMode="auto">
          <a:xfrm rot="0" flipH="0" flipV="0">
            <a:off x="202670" y="720767"/>
            <a:ext cx="11884212" cy="1524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940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CONCLUSION</a:t>
            </a:r>
            <a:endParaRPr sz="94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sp>
        <p:nvSpPr>
          <p:cNvPr id="1290831122" name=""/>
          <p:cNvSpPr txBox="1"/>
          <p:nvPr/>
        </p:nvSpPr>
        <p:spPr bwMode="auto">
          <a:xfrm rot="0" flipH="0" flipV="0">
            <a:off x="1581125" y="3343556"/>
            <a:ext cx="9029749" cy="12805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“U</a:t>
            </a: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n bon code Python, ce n’est pas juste un code qui marche.”</a:t>
            </a:r>
            <a:b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</a:br>
            <a:r>
              <a:rPr sz="2600" b="0" i="0" u="none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 “C’est un code clair, organisé, et facile à lire</a:t>
            </a:r>
            <a:r>
              <a:rPr lang="en-US" sz="2600" b="0" i="0" u="none" strike="noStrike" cap="none" spc="0">
                <a:solidFill>
                  <a:schemeClr val="bg1"/>
                </a:solidFill>
                <a:latin typeface="Fira Sans Ultra"/>
                <a:ea typeface="Fira Sans Ultra"/>
                <a:cs typeface="Fira Sans Ultra"/>
              </a:rPr>
              <a:t>”</a:t>
            </a:r>
            <a:endParaRPr sz="2600">
              <a:solidFill>
                <a:schemeClr val="bg1"/>
              </a:solidFill>
              <a:latin typeface="Fira Sans Ultra"/>
              <a:cs typeface="Fira Sans Ultra"/>
            </a:endParaRPr>
          </a:p>
        </p:txBody>
      </p:sp>
      <p:cxnSp>
        <p:nvCxnSpPr>
          <p:cNvPr id="117297932" name=""/>
          <p:cNvCxnSpPr/>
          <p:nvPr/>
        </p:nvCxnSpPr>
        <p:spPr bwMode="auto">
          <a:xfrm flipH="0" flipV="0">
            <a:off x="477630" y="3050759"/>
            <a:ext cx="11236738" cy="0"/>
          </a:xfrm>
          <a:prstGeom prst="line">
            <a:avLst/>
          </a:prstGeom>
          <a:ln w="57150" cap="flat" cmpd="sng" algn="ctr">
            <a:solidFill>
              <a:schemeClr val="bg2"/>
            </a:solidFill>
            <a:prstDash val="solid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1817651" name=""/>
          <p:cNvSpPr txBox="1"/>
          <p:nvPr/>
        </p:nvSpPr>
        <p:spPr bwMode="auto">
          <a:xfrm rot="0" flipH="0" flipV="0">
            <a:off x="3368773" y="5151549"/>
            <a:ext cx="5454453" cy="42707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200" b="0" i="0" u="none">
                <a:solidFill>
                  <a:schemeClr val="bg1"/>
                </a:solidFill>
                <a:latin typeface="Fira Sans ExtraLight"/>
                <a:ea typeface="Fira Sans ExtraLight"/>
                <a:cs typeface="Fira Sans ExtraLight"/>
              </a:rPr>
              <a:t>Parce qu’on lit plus de code qu’on en écrit</a:t>
            </a:r>
            <a:endParaRPr sz="2200">
              <a:solidFill>
                <a:schemeClr val="bg1"/>
              </a:solidFill>
              <a:latin typeface="Fira Sans ExtraLight"/>
              <a:cs typeface="Fira Sans Extra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1">
        <p159:morph option="byObject"/>
      </p:transition>
    </mc:Choice>
    <mc:Fallback>
      <p:transition spd="med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83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9083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776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81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84181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6829985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757723205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607711828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0397068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6156664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9727954" name=""/>
          <p:cNvSpPr/>
          <p:nvPr/>
        </p:nvSpPr>
        <p:spPr bwMode="auto">
          <a:xfrm rot="0" flipH="0" flipV="0">
            <a:off x="6062608" y="3148332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599398559" name=""/>
          <p:cNvSpPr/>
          <p:nvPr/>
        </p:nvSpPr>
        <p:spPr bwMode="auto">
          <a:xfrm rot="0" flipH="0" flipV="0">
            <a:off x="6062608" y="4307897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545285162" name=""/>
          <p:cNvSpPr/>
          <p:nvPr/>
        </p:nvSpPr>
        <p:spPr bwMode="auto">
          <a:xfrm rot="0" flipH="0" flipV="0">
            <a:off x="6062608" y="5467463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563579098" name=""/>
          <p:cNvSpPr/>
          <p:nvPr/>
        </p:nvSpPr>
        <p:spPr bwMode="auto">
          <a:xfrm rot="0" flipH="0" flipV="0">
            <a:off x="3977607" y="829200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280645049" name=""/>
          <p:cNvSpPr/>
          <p:nvPr/>
        </p:nvSpPr>
        <p:spPr bwMode="auto">
          <a:xfrm rot="0" flipH="0" flipV="0">
            <a:off x="3977607" y="1988766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endParaRPr/>
          </a:p>
        </p:txBody>
      </p:sp>
      <p:sp>
        <p:nvSpPr>
          <p:cNvPr id="1212445272" name=""/>
          <p:cNvSpPr txBox="1"/>
          <p:nvPr/>
        </p:nvSpPr>
        <p:spPr bwMode="auto">
          <a:xfrm rot="0" flipH="0" flipV="0">
            <a:off x="4280760" y="2110091"/>
            <a:ext cx="43784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0">
        <p159:morph option="byObject"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2445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212445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1850913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574246975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750628828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5926456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3015479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5364452" name=""/>
          <p:cNvSpPr/>
          <p:nvPr/>
        </p:nvSpPr>
        <p:spPr bwMode="auto">
          <a:xfrm rot="0" flipH="0" flipV="0">
            <a:off x="6062608" y="4307897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811081250" name=""/>
          <p:cNvSpPr/>
          <p:nvPr/>
        </p:nvSpPr>
        <p:spPr bwMode="auto">
          <a:xfrm rot="0" flipH="0" flipV="0">
            <a:off x="6062608" y="5467463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474025900" name=""/>
          <p:cNvSpPr/>
          <p:nvPr/>
        </p:nvSpPr>
        <p:spPr bwMode="auto">
          <a:xfrm rot="0" flipH="0" flipV="0">
            <a:off x="3977607" y="829200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1538720056" name=""/>
          <p:cNvSpPr/>
          <p:nvPr/>
        </p:nvSpPr>
        <p:spPr bwMode="auto">
          <a:xfrm rot="0" flipH="0" flipV="0">
            <a:off x="3977607" y="1988766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745965272" name=""/>
          <p:cNvSpPr/>
          <p:nvPr/>
        </p:nvSpPr>
        <p:spPr bwMode="auto">
          <a:xfrm rot="0" flipH="0" flipV="0">
            <a:off x="3977607" y="31483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1940937703" name=""/>
          <p:cNvSpPr txBox="1"/>
          <p:nvPr/>
        </p:nvSpPr>
        <p:spPr bwMode="auto">
          <a:xfrm rot="0" flipH="0" flipV="0">
            <a:off x="4280760" y="3300136"/>
            <a:ext cx="4379217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2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2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2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0">
        <p159:morph option="byObject"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0937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1940937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72444136" name=""/>
          <p:cNvSpPr txBox="1"/>
          <p:nvPr/>
        </p:nvSpPr>
        <p:spPr bwMode="auto">
          <a:xfrm rot="0" flipH="0" flipV="0">
            <a:off x="14009852" y="-6838825"/>
            <a:ext cx="6510829" cy="951612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sz="2800">
                <a:latin typeface="Symbols Nerd Font"/>
                <a:ea typeface="Symbols Nerd Font"/>
                <a:cs typeface="Symbols Nerd Font"/>
              </a:rPr>
              <a:t>Python - Simple. Puissant. Incontournable</a:t>
            </a:r>
            <a:endParaRPr sz="2800">
              <a:latin typeface="Symbols Nerd Font"/>
              <a:cs typeface="Symbols Nerd Font"/>
            </a:endParaRPr>
          </a:p>
        </p:txBody>
      </p:sp>
      <p:sp>
        <p:nvSpPr>
          <p:cNvPr id="1065372408" name=""/>
          <p:cNvSpPr txBox="1"/>
          <p:nvPr/>
        </p:nvSpPr>
        <p:spPr bwMode="auto">
          <a:xfrm rot="0" flipH="0" flipV="0">
            <a:off x="15006737" y="-5480325"/>
            <a:ext cx="4809547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/>
              <a:t>De sa philosophie a ses usages dans le monde reel</a:t>
            </a:r>
            <a:endParaRPr/>
          </a:p>
        </p:txBody>
      </p:sp>
      <p:sp>
        <p:nvSpPr>
          <p:cNvPr id="1044481833" name=""/>
          <p:cNvSpPr/>
          <p:nvPr/>
        </p:nvSpPr>
        <p:spPr bwMode="auto">
          <a:xfrm rot="0" flipH="0" flipV="0">
            <a:off x="11196738" y="-7827063"/>
            <a:ext cx="11554237" cy="2484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0440769" name=""/>
          <p:cNvSpPr/>
          <p:nvPr/>
        </p:nvSpPr>
        <p:spPr bwMode="auto">
          <a:xfrm rot="0" flipH="0" flipV="0">
            <a:off x="11196739" y="5949672"/>
            <a:ext cx="11554237" cy="24847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6591470" name=""/>
          <p:cNvSpPr/>
          <p:nvPr/>
        </p:nvSpPr>
        <p:spPr bwMode="auto">
          <a:xfrm rot="0" flipH="0" flipV="0">
            <a:off x="11196738" y="5949672"/>
            <a:ext cx="262281" cy="8613911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8387825" name=""/>
          <p:cNvSpPr/>
          <p:nvPr/>
        </p:nvSpPr>
        <p:spPr bwMode="auto">
          <a:xfrm rot="0" flipH="0" flipV="0">
            <a:off x="6062608" y="5467463"/>
            <a:ext cx="702934" cy="730689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1528137128" name=""/>
          <p:cNvSpPr/>
          <p:nvPr/>
        </p:nvSpPr>
        <p:spPr bwMode="auto">
          <a:xfrm rot="0" flipH="0" flipV="0">
            <a:off x="3977607" y="829200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Pourquoi Choisir Python?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489998795" name=""/>
          <p:cNvSpPr/>
          <p:nvPr/>
        </p:nvSpPr>
        <p:spPr bwMode="auto">
          <a:xfrm rot="0" flipH="0" flipV="0">
            <a:off x="3977607" y="1988766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Les caracteristiques du language</a:t>
            </a:r>
            <a:endParaRPr sz="2600">
              <a:latin typeface="Nanum Pen Script"/>
              <a:cs typeface="Nanum Pen Script"/>
            </a:endParaRPr>
          </a:p>
        </p:txBody>
      </p:sp>
      <p:sp>
        <p:nvSpPr>
          <p:cNvPr id="404606596" name=""/>
          <p:cNvSpPr/>
          <p:nvPr/>
        </p:nvSpPr>
        <p:spPr bwMode="auto">
          <a:xfrm rot="0" flipH="0" flipV="0">
            <a:off x="3977607" y="3148331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sz="2400" b="0" i="0" u="none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Langage interprete, compile ou de script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Nanum Pen Script"/>
                <a:ea typeface="Nanum Pen Script"/>
                <a:cs typeface="Nanum Pen Script"/>
              </a:rPr>
              <a:t>?</a:t>
            </a:r>
            <a:endParaRPr sz="2400" b="0">
              <a:solidFill>
                <a:schemeClr val="bg1"/>
              </a:solidFill>
              <a:latin typeface="Nanum Pen Script"/>
              <a:cs typeface="Nanum Pen Script"/>
            </a:endParaRPr>
          </a:p>
        </p:txBody>
      </p:sp>
      <p:sp>
        <p:nvSpPr>
          <p:cNvPr id="786477083" name=""/>
          <p:cNvSpPr/>
          <p:nvPr/>
        </p:nvSpPr>
        <p:spPr bwMode="auto">
          <a:xfrm rot="0" flipH="0" flipV="0">
            <a:off x="3977607" y="4307896"/>
            <a:ext cx="4872933" cy="73068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sz="2600">
              <a:latin typeface="Nanum Pen Script"/>
              <a:cs typeface="Nanum Pen Script"/>
            </a:endParaRPr>
          </a:p>
        </p:txBody>
      </p:sp>
      <p:sp>
        <p:nvSpPr>
          <p:cNvPr id="64903523" name=""/>
          <p:cNvSpPr txBox="1"/>
          <p:nvPr/>
        </p:nvSpPr>
        <p:spPr bwMode="auto">
          <a:xfrm rot="0" flipH="0" flipV="0">
            <a:off x="4225365" y="4429221"/>
            <a:ext cx="4378497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-US" sz="2600" b="0" i="0" u="none" strike="noStrike" cap="none" spc="0">
                <a:solidFill>
                  <a:schemeClr val="lt1"/>
                </a:solidFill>
                <a:latin typeface="Nanum Pen Script"/>
                <a:ea typeface="Nanum Pen Script"/>
                <a:cs typeface="Nanum Pen Script"/>
              </a:rPr>
              <a:t>Domaines d’utilisation</a:t>
            </a:r>
            <a:endParaRPr sz="2600">
              <a:latin typeface="Nanum Pen Script"/>
              <a:cs typeface="Nanum Pen Scrip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500" advClick="0" advTm="1000">
        <p159:morph option="byObject"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03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" dur="500"/>
                                        <p:tgtEl>
                                          <p:spTgt spid="64903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ONLYOFFICE/9.1.0.173</Application>
  <PresentationFormat>On-screen Show (4:3)</PresentationFormat>
  <Paragraphs>0</Paragraphs>
  <Slides>66</Slides>
  <Notes>66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9</cp:revision>
  <dcterms:modified xsi:type="dcterms:W3CDTF">2025-10-25T02:17:22Z</dcterms:modified>
</cp:coreProperties>
</file>